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35" r:id="rId5"/>
  </p:sldMasterIdLst>
  <p:notesMasterIdLst>
    <p:notesMasterId r:id="rId23"/>
  </p:notesMasterIdLst>
  <p:sldIdLst>
    <p:sldId id="267" r:id="rId6"/>
    <p:sldId id="1275" r:id="rId7"/>
    <p:sldId id="307" r:id="rId8"/>
    <p:sldId id="1276" r:id="rId9"/>
    <p:sldId id="395" r:id="rId10"/>
    <p:sldId id="417" r:id="rId11"/>
    <p:sldId id="1277" r:id="rId12"/>
    <p:sldId id="1279" r:id="rId13"/>
    <p:sldId id="1280" r:id="rId14"/>
    <p:sldId id="1278" r:id="rId15"/>
    <p:sldId id="1281" r:id="rId16"/>
    <p:sldId id="431" r:id="rId17"/>
    <p:sldId id="308" r:id="rId18"/>
    <p:sldId id="1271" r:id="rId19"/>
    <p:sldId id="1282" r:id="rId20"/>
    <p:sldId id="434" r:id="rId21"/>
    <p:sldId id="42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DEE2EE"/>
    <a:srgbClr val="85C645"/>
    <a:srgbClr val="005179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55B44-ED82-B88D-7C04-BEA30F14958D}" v="1" dt="2022-03-29T19:56:24.861"/>
    <p1510:client id="{4D14FE1C-3692-4643-A6B0-10A9E0D50629}" v="1012" dt="2022-03-30T13:29:49.586"/>
    <p1510:client id="{FAABF3D1-32AD-6366-2834-8222B4B9619E}" v="3" dt="2022-03-30T13:28:54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DF00A-EE33-4E49-A01C-118C2B9DE02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FC57D-BE27-4F49-A912-BDAE8038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4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2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ollage of Texas cities.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824" cy="68676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1" y="2590078"/>
            <a:ext cx="9052560" cy="1660332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82099" y="2590078"/>
            <a:ext cx="300532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684" y="2733709"/>
            <a:ext cx="7457772" cy="1373070"/>
          </a:xfrm>
        </p:spPr>
        <p:txBody>
          <a:bodyPr anchor="b">
            <a:noAutofit/>
          </a:bodyPr>
          <a:lstStyle>
            <a:lvl1pPr algn="r">
              <a:defRPr sz="5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464613"/>
          </a:xfrm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DFADAC-8F53-4D67-A11D-0F34BEDE071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45713"/>
            <a:ext cx="6870660" cy="455087"/>
          </a:xfrm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9255125" y="2705100"/>
            <a:ext cx="2841625" cy="1401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800" dirty="0" smtClean="0"/>
            </a:lvl1pPr>
            <a:lvl2pPr marL="457200" indent="0">
              <a:buFontTx/>
              <a:buNone/>
              <a:defRPr lang="en-US" dirty="0" smtClean="0"/>
            </a:lvl2pPr>
            <a:lvl3pPr marL="914400" indent="0">
              <a:buFontTx/>
              <a:buNone/>
              <a:defRPr lang="en-US" dirty="0" smtClean="0"/>
            </a:lvl3pPr>
            <a:lvl4pPr marL="1371600" indent="0">
              <a:buFontTx/>
              <a:buNone/>
              <a:defRPr lang="en-US" dirty="0" smtClean="0"/>
            </a:lvl4pPr>
            <a:lvl5pPr marL="1828800" indent="0">
              <a:buFontTx/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Picture 25" descr="TWC logo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43" y="2927879"/>
            <a:ext cx="952941" cy="91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2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0" y="115410"/>
            <a:ext cx="5211192" cy="6649373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753227"/>
            <a:ext cx="5015698" cy="2984272"/>
          </a:xfrm>
        </p:spPr>
        <p:txBody>
          <a:bodyPr anchor="ctr"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580" y="115410"/>
            <a:ext cx="6604987" cy="6649373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3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753228"/>
            <a:ext cx="10132255" cy="1080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  <a:solidFill>
            <a:srgbClr val="85C64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98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6" y="4567986"/>
            <a:ext cx="10113206" cy="71838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293408"/>
            <a:ext cx="9791699" cy="622971"/>
          </a:xfrm>
          <a:solidFill>
            <a:srgbClr val="85C645"/>
          </a:solidFill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6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6" y="4711614"/>
            <a:ext cx="10056056" cy="1097280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06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  <a:solidFill>
            <a:srgbClr val="85C645"/>
          </a:solidFill>
        </p:spPr>
        <p:txBody>
          <a:bodyPr anchor="ctr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" y="4711614"/>
            <a:ext cx="10058400" cy="1097280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3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85C6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4567987"/>
            <a:ext cx="10122731" cy="834538"/>
          </a:xfrm>
        </p:spPr>
        <p:txBody>
          <a:bodyPr anchor="b">
            <a:noAutofit/>
          </a:bodyPr>
          <a:lstStyle>
            <a:lvl1pPr>
              <a:defRPr lang="en-US" sz="52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414449"/>
            <a:ext cx="9613862" cy="502255"/>
          </a:xfrm>
          <a:solidFill>
            <a:srgbClr val="005179"/>
          </a:solidFill>
        </p:spPr>
        <p:txBody>
          <a:bodyPr anchor="ctr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6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0025" y="753228"/>
            <a:ext cx="10094157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079698"/>
            <a:ext cx="3070034" cy="942974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089222"/>
            <a:ext cx="3063240" cy="933449"/>
          </a:xfrm>
          <a:solidFill>
            <a:srgbClr val="85C645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b="1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094821"/>
            <a:ext cx="3070025" cy="927850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lang="en-US" sz="2800" b="1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34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80975" y="753228"/>
            <a:ext cx="10113207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3906342"/>
            <a:ext cx="3049705" cy="967423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3906342"/>
            <a:ext cx="3063240" cy="967423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3906342"/>
            <a:ext cx="3063505" cy="967423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35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IST info">
    <p:bg>
      <p:bgPr>
        <a:solidFill>
          <a:srgbClr val="F2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4218073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SECOND STEP</a:t>
            </a:r>
            <a:endParaRPr lang="en-US" sz="200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218073" y="5355072"/>
            <a:ext cx="3337027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Customize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text,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add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images</a:t>
            </a:r>
            <a:endParaRPr lang="en-US" sz="14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18931" y="4945637"/>
            <a:ext cx="2923591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FIRST STEP</a:t>
            </a:r>
            <a:endParaRPr lang="en-US" sz="200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8930" y="5355072"/>
            <a:ext cx="2923591" cy="126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hu-HU" sz="1400" baseline="0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err="1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hu-HU" sz="1400" baseline="0">
              <a:solidFill>
                <a:srgbClr val="EE31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layouts</a:t>
            </a:r>
            <a:endParaRPr lang="hu-HU" sz="14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8007215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THIRD STEP</a:t>
            </a:r>
            <a:endParaRPr lang="en-US" sz="200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007214" y="5355073"/>
            <a:ext cx="3277953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lost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baseline="0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hello@</a:t>
            </a:r>
            <a:r>
              <a:rPr lang="hu-HU" sz="1400" baseline="0" err="1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slideist.com</a:t>
            </a:r>
            <a:endParaRPr lang="en-US" sz="1400">
              <a:solidFill>
                <a:srgbClr val="EE31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939845" y="2212304"/>
            <a:ext cx="2281759" cy="228175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/>
          <p:cNvSpPr/>
          <p:nvPr userDrawn="1"/>
        </p:nvSpPr>
        <p:spPr>
          <a:xfrm>
            <a:off x="4737346" y="2212303"/>
            <a:ext cx="2281759" cy="2281759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/>
          <p:cNvSpPr/>
          <p:nvPr userDrawn="1"/>
        </p:nvSpPr>
        <p:spPr>
          <a:xfrm>
            <a:off x="8534848" y="2212303"/>
            <a:ext cx="2281759" cy="2281759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3823335" y="716738"/>
            <a:ext cx="4201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 TUTORIAL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708" y="556697"/>
            <a:ext cx="1200928" cy="2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8265" y="2552268"/>
            <a:ext cx="10772775" cy="1402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753228"/>
            <a:ext cx="10094157" cy="1080938"/>
          </a:xfrm>
        </p:spPr>
        <p:txBody>
          <a:bodyPr>
            <a:normAutofit/>
          </a:bodyPr>
          <a:lstStyle>
            <a:lvl1pPr>
              <a:defRPr sz="5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6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175657"/>
            <a:ext cx="10782300" cy="215450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spc="-120" baseline="0">
                <a:solidFill>
                  <a:srgbClr val="CBA76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3413774"/>
            <a:ext cx="10782300" cy="164592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2383972"/>
            <a:ext cx="10773157" cy="33857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2383972"/>
            <a:ext cx="10773157" cy="33857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 userDrawn="1"/>
        </p:nvSpPr>
        <p:spPr>
          <a:xfrm>
            <a:off x="1906566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 userDrawn="1"/>
        </p:nvSpPr>
        <p:spPr>
          <a:xfrm>
            <a:off x="5337120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3821539" cy="5303762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5400" spc="-120" baseline="0">
                <a:solidFill>
                  <a:srgbClr val="CAA6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07929" y="4141387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57225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3446233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6212757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8946007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70856" y="4141386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33783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796711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7224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46232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21275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0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535" y="587829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15819" y="587830"/>
            <a:ext cx="5094515" cy="5589036"/>
          </a:xfrm>
        </p:spPr>
        <p:txBody>
          <a:bodyPr/>
          <a:lstStyle>
            <a:lvl1pPr>
              <a:defRPr>
                <a:solidFill>
                  <a:srgbClr val="A2ABB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0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19" y="587830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307493" y="587831"/>
            <a:ext cx="5094515" cy="5589036"/>
          </a:xfrm>
        </p:spPr>
        <p:txBody>
          <a:bodyPr/>
          <a:lstStyle>
            <a:lvl1pPr>
              <a:defRPr>
                <a:solidFill>
                  <a:srgbClr val="A2ABB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5819" y="2108718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ECECE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7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365" y="2357206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992643"/>
            <a:ext cx="5249634" cy="307342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357206"/>
            <a:ext cx="5249634" cy="370885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224" y="2331648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331648"/>
            <a:ext cx="5249634" cy="37344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992643"/>
            <a:ext cx="5249634" cy="30734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37" y="587829"/>
            <a:ext cx="10717762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712237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8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rgbClr val="8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69895"/>
            <a:ext cx="10141782" cy="1090788"/>
          </a:xfrm>
        </p:spPr>
        <p:txBody>
          <a:bodyPr anchor="ctr">
            <a:normAutofit/>
          </a:bodyPr>
          <a:lstStyle>
            <a:lvl1pPr algn="r">
              <a:defRPr sz="5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1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719138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 marL="347472" indent="-342900">
              <a:buFont typeface="Arial" panose="020B0604020202020204" pitchFamily="34" charset="0"/>
              <a:buChar char="•"/>
              <a:defRPr sz="1600"/>
            </a:lvl2pPr>
            <a:lvl3pPr marL="342900" indent="-342900">
              <a:buFont typeface="Arial" panose="020B0604020202020204" pitchFamily="34" charset="0"/>
              <a:buChar char="•"/>
              <a:defRPr sz="1600"/>
            </a:lvl3pPr>
            <a:lvl4pPr marL="285750" indent="-285750">
              <a:buFont typeface="Arial" panose="020B0604020202020204" pitchFamily="34" charset="0"/>
              <a:buChar char="•"/>
              <a:defRPr sz="1600"/>
            </a:lvl4pPr>
            <a:lvl5pPr marL="2857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15342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 marL="347472" indent="-342900">
              <a:buFont typeface="Arial" panose="020B0604020202020204" pitchFamily="34" charset="0"/>
              <a:buChar char="•"/>
              <a:defRPr sz="1600"/>
            </a:lvl2pPr>
            <a:lvl3pPr marL="342900" indent="-342900">
              <a:buFont typeface="Arial" panose="020B0604020202020204" pitchFamily="34" charset="0"/>
              <a:buChar char="•"/>
              <a:defRPr sz="1600"/>
            </a:lvl3pPr>
            <a:lvl4pPr marL="285750" indent="-285750">
              <a:buFont typeface="Arial" panose="020B0604020202020204" pitchFamily="34" charset="0"/>
              <a:buChar char="•"/>
              <a:defRPr sz="1600"/>
            </a:lvl4pPr>
            <a:lvl5pPr marL="2857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58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719138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347472" indent="-342900">
              <a:buFont typeface="+mj-lt"/>
              <a:buAutoNum type="arabicPeriod"/>
              <a:defRPr sz="1600"/>
            </a:lvl2pPr>
            <a:lvl3pPr marL="342900" indent="-342900">
              <a:buFont typeface="+mj-lt"/>
              <a:buAutoNum type="arabicPeriod"/>
              <a:defRPr sz="1600"/>
            </a:lvl3pPr>
            <a:lvl4pPr marL="342900" indent="-342900">
              <a:buFont typeface="+mj-lt"/>
              <a:buAutoNum type="arabicPeriod"/>
              <a:defRPr sz="1600"/>
            </a:lvl4pPr>
            <a:lvl5pPr marL="3429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15342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347472" indent="-342900">
              <a:buFont typeface="+mj-lt"/>
              <a:buAutoNum type="arabicPeriod"/>
              <a:defRPr sz="1600"/>
            </a:lvl2pPr>
            <a:lvl3pPr marL="342900" indent="-342900">
              <a:buFont typeface="+mj-lt"/>
              <a:buAutoNum type="arabicPeriod"/>
              <a:defRPr sz="1600"/>
            </a:lvl3pPr>
            <a:lvl4pPr marL="342900" indent="-342900">
              <a:buFont typeface="+mj-lt"/>
              <a:buAutoNum type="arabicPeriod"/>
              <a:defRPr sz="1600"/>
            </a:lvl4pPr>
            <a:lvl5pPr marL="3429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0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365" y="2357206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992643"/>
            <a:ext cx="5249634" cy="307342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357206"/>
            <a:ext cx="5249634" cy="37088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1216" y="499534"/>
            <a:ext cx="11168743" cy="638802"/>
          </a:xfrm>
        </p:spPr>
        <p:txBody>
          <a:bodyPr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98598" y="3275047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87607" y="3275046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76616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865625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11112756" y="6324700"/>
            <a:ext cx="892629" cy="457471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353B3F">
                    <a:alpha val="50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501964" y="2503188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	WHITE ICON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290973" y="2503187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	WHITE ICON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7079982" y="2503186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	WHITE ICON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868991" y="2503185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	WHITE ICON</a:t>
            </a:r>
          </a:p>
        </p:txBody>
      </p:sp>
    </p:spTree>
    <p:extLst>
      <p:ext uri="{BB962C8B-B14F-4D97-AF65-F5344CB8AC3E}">
        <p14:creationId xmlns:p14="http://schemas.microsoft.com/office/powerpoint/2010/main" val="15070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1216" y="499533"/>
            <a:ext cx="11430000" cy="788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772817" y="156755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7476932" y="151157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772817" y="3181762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476932" y="312578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772817" y="476109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7476932" y="470511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3" hasCustomPrompt="1"/>
          </p:nvPr>
        </p:nvSpPr>
        <p:spPr>
          <a:xfrm>
            <a:off x="856464" y="193486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WHITE ICON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856464" y="3605056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WHITE ICON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5" hasCustomPrompt="1"/>
          </p:nvPr>
        </p:nvSpPr>
        <p:spPr>
          <a:xfrm>
            <a:off x="856464" y="512840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WHITE ICON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6624541" y="193486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WHITE ICON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6624541" y="3605056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WHITE ICON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6624541" y="512840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WHITE ICON</a:t>
            </a:r>
          </a:p>
        </p:txBody>
      </p:sp>
    </p:spTree>
    <p:extLst>
      <p:ext uri="{BB962C8B-B14F-4D97-AF65-F5344CB8AC3E}">
        <p14:creationId xmlns:p14="http://schemas.microsoft.com/office/powerpoint/2010/main" val="99587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Title Line Righ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rgbClr val="CAA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1999"/>
            <a:ext cx="6096000" cy="5190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91348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Line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BA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4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27982" y="542282"/>
            <a:ext cx="6351308" cy="53639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82" y="2511813"/>
            <a:ext cx="3398520" cy="38481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353B3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 sz="3200">
                <a:solidFill>
                  <a:srgbClr val="545E64"/>
                </a:solidFill>
              </a:defRPr>
            </a:lvl1pPr>
            <a:lvl2pPr>
              <a:defRPr sz="2800">
                <a:solidFill>
                  <a:srgbClr val="545E64"/>
                </a:solidFill>
              </a:defRPr>
            </a:lvl2pPr>
            <a:lvl3pPr>
              <a:defRPr sz="2400">
                <a:solidFill>
                  <a:srgbClr val="545E64"/>
                </a:solidFill>
              </a:defRPr>
            </a:lvl3pPr>
            <a:lvl4pPr>
              <a:defRPr sz="2000">
                <a:solidFill>
                  <a:srgbClr val="545E64"/>
                </a:solidFill>
              </a:defRPr>
            </a:lvl4pPr>
            <a:lvl5pPr>
              <a:defRPr sz="2000">
                <a:solidFill>
                  <a:srgbClr val="545E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BA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4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353B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82" y="2511813"/>
            <a:ext cx="3398520" cy="38481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89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753228"/>
            <a:ext cx="10103682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47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 userDrawn="1"/>
        </p:nvSpPr>
        <p:spPr>
          <a:xfrm>
            <a:off x="5321574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 userDrawn="1"/>
        </p:nvSpPr>
        <p:spPr>
          <a:xfrm>
            <a:off x="8752128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3" y="5543226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CBA76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2568" y="6131974"/>
            <a:ext cx="10780712" cy="5381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42108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spcBef>
                <a:spcPts val="800"/>
              </a:spcBef>
              <a:buNone/>
              <a:defRPr sz="1800">
                <a:solidFill>
                  <a:srgbClr val="545E6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809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- Dark">
    <p:bg>
      <p:bgPr>
        <a:solidFill>
          <a:srgbClr val="545E64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evron 9"/>
          <p:cNvSpPr/>
          <p:nvPr userDrawn="1"/>
        </p:nvSpPr>
        <p:spPr>
          <a:xfrm>
            <a:off x="5321574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8752128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42108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spcBef>
                <a:spcPts val="800"/>
              </a:spcBef>
              <a:buNone/>
              <a:defRPr sz="1800">
                <a:solidFill>
                  <a:srgbClr val="545E6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3" y="5543226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CBA76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4575" y="6131974"/>
            <a:ext cx="10780712" cy="538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82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6656" y="2011680"/>
            <a:ext cx="10753725" cy="4314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09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4"/>
            <a:ext cx="2628900" cy="5419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6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rgbClr val="353B3F">
                    <a:alpha val="5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8265" y="2147275"/>
            <a:ext cx="10772775" cy="1827566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2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175657"/>
            <a:ext cx="10782300" cy="215450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spc="-120" baseline="0">
                <a:solidFill>
                  <a:srgbClr val="CAA6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3413774"/>
            <a:ext cx="10782300" cy="164592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rgbClr val="353B3F"/>
                </a:solidFill>
                <a:latin typeface="+mn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07929" y="4141387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57225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3446233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6212757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8946007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70856" y="4141386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33783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796711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7224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46232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21275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0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7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535" y="587829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15819" y="587830"/>
            <a:ext cx="5094515" cy="5589036"/>
          </a:xfrm>
        </p:spPr>
        <p:txBody>
          <a:bodyPr/>
          <a:lstStyle>
            <a:lvl1pPr>
              <a:defRPr>
                <a:solidFill>
                  <a:srgbClr val="545E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6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19" y="587830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307493" y="587831"/>
            <a:ext cx="5094515" cy="5589036"/>
          </a:xfrm>
        </p:spPr>
        <p:txBody>
          <a:bodyPr/>
          <a:lstStyle>
            <a:lvl1pPr>
              <a:defRPr>
                <a:solidFill>
                  <a:srgbClr val="545E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5819" y="2108718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4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37" y="587829"/>
            <a:ext cx="10717762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712237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8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753229"/>
            <a:ext cx="10160832" cy="1080937"/>
          </a:xfrm>
        </p:spPr>
        <p:txBody>
          <a:bodyPr>
            <a:norm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1970239"/>
            <a:ext cx="4698356" cy="1059769"/>
          </a:xfrm>
          <a:solidFill>
            <a:srgbClr val="85C645"/>
          </a:solidFill>
        </p:spPr>
        <p:txBody>
          <a:bodyPr anchor="ctr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2" y="1977795"/>
            <a:ext cx="4700060" cy="1051154"/>
          </a:xfrm>
          <a:solidFill>
            <a:srgbClr val="85C645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600" b="1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753228"/>
            <a:ext cx="10113207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9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t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753227"/>
            <a:ext cx="10160830" cy="1080940"/>
          </a:xfrm>
        </p:spPr>
        <p:txBody>
          <a:bodyPr anchor="ctr"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  <a:solidFill>
            <a:srgbClr val="85C64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1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9575" y="753228"/>
            <a:ext cx="988460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6"/>
            <a:ext cx="2743200" cy="5486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DFADAC-8F53-4D67-A11D-0F34BEDE071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7"/>
            <a:ext cx="6870660" cy="5486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68" r:id="rId8"/>
    <p:sldLayoutId id="2147483703" r:id="rId9"/>
    <p:sldLayoutId id="2147483769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001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573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7145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1717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3B3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 userDrawn="1"/>
        </p:nvSpPr>
        <p:spPr>
          <a:xfrm>
            <a:off x="1906566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 userDrawn="1"/>
        </p:nvSpPr>
        <p:spPr>
          <a:xfrm>
            <a:off x="5337120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02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351927" y="6276001"/>
            <a:ext cx="1285453" cy="354563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rgbClr val="FFFFFF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120" baseline="0">
          <a:solidFill>
            <a:srgbClr val="CAA66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c.texas.gov/adult-education-literacy-advisory-committe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c.texas.gov/agency/texas-workforce-commission-rules#pendingProposedRulesRuleReviewsAndStatePlan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xsmartbuy.com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center.highered.texas.gov/agency-publication/miscellaneous/building-talent-strong-texa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01944" y="2743541"/>
            <a:ext cx="8691106" cy="1373070"/>
          </a:xfrm>
        </p:spPr>
        <p:txBody>
          <a:bodyPr anchor="ctr"/>
          <a:lstStyle/>
          <a:p>
            <a:pPr algn="ctr"/>
            <a:r>
              <a:rPr lang="en-US" sz="3600" dirty="0"/>
              <a:t>Adult Education &amp; Literacy</a:t>
            </a:r>
            <a:br>
              <a:rPr lang="en-US" sz="3600" dirty="0"/>
            </a:br>
            <a:r>
              <a:rPr lang="en-US" sz="3600" dirty="0"/>
              <a:t>Advisory Committee Meeting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Wednesday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March 30, 2022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1:30 pm CST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D06684-182E-4AC4-8ADA-6FEF1A59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3316"/>
            <a:ext cx="12192000" cy="604684"/>
          </a:xfrm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Agenda &amp; Meeting Materials can be found at: </a:t>
            </a:r>
            <a:b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https://www.twc.texas.gov/adult-education-literacy-advisory-committee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46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A0C6-BD7E-4979-A838-2BEA4C4C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Literacy &amp;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10ED2-1C99-4D84-980D-1B1C0887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Rider 46, 87th Legislature (Regular) </a:t>
            </a:r>
          </a:p>
          <a:p>
            <a:r>
              <a:rPr lang="en-US" dirty="0"/>
              <a:t>TWC’s Distance Education Call Center (Call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833-498-2255) </a:t>
            </a:r>
          </a:p>
          <a:p>
            <a:pPr lvl="1"/>
            <a:r>
              <a:rPr lang="en-US" dirty="0">
                <a:solidFill>
                  <a:srgbClr val="242424"/>
                </a:solidFill>
                <a:latin typeface="Segoe UI" panose="020B0502040204020203" pitchFamily="34" charset="0"/>
              </a:rPr>
              <a:t>Website coming soon!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4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34140-13C9-49CE-A5BD-15BC1E9C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Administrative Code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53346-BBEF-46CF-AB2D-AB6DF6DDA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Amending 40 TAC Chapter 800 and Chapter 805 relating to the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deobligation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reallocation of AEL statewide funds and clarifying Adult Education and Family Literacy Act program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689C9-5391-469C-9DC1-48C36FDCFBA8}"/>
              </a:ext>
            </a:extLst>
          </p:cNvPr>
          <p:cNvSpPr txBox="1"/>
          <p:nvPr/>
        </p:nvSpPr>
        <p:spPr>
          <a:xfrm>
            <a:off x="150829" y="5934670"/>
            <a:ext cx="1106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All TWC Pending Proposed Rules at: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https://www.twc.texas.gov/agency/texas-workforce-commission-rules#pendingProposedRulesRuleReviewsAndStatePlans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1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EDC17E-8AE2-4EE3-9235-1C9C3EF3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Presentation &amp; </a:t>
            </a:r>
            <a:br>
              <a:rPr lang="en-US"/>
            </a:br>
            <a:r>
              <a:rPr lang="en-US"/>
              <a:t>Committee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D39BC-4585-4155-AAEE-27A5EAA8D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latin typeface="Verdana"/>
                <a:ea typeface="Verdana"/>
              </a:rPr>
              <a:t>Career Readiness 2021 Recommendation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9951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777B-8FEE-48C7-B601-FEF79B48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Committee Members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1AF05-B5DB-4AA7-9182-418375BC8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latin typeface="Verdana"/>
                <a:ea typeface="Verdana"/>
              </a:rPr>
              <a:t>Overview of 2021 Committee Recommendation</a:t>
            </a:r>
          </a:p>
          <a:p>
            <a:r>
              <a:rPr lang="en-US" dirty="0">
                <a:latin typeface="Verdana"/>
                <a:ea typeface="Verdana"/>
              </a:rPr>
              <a:t>Digital Literacy and Digital Inclusion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2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E64539-BA47-4C28-9BAD-33C08721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2021 Committee Report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0C2D23-C654-40C2-A524-8D10199E7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975873" cy="4131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The committee continues to suggest </a:t>
            </a:r>
            <a:r>
              <a:rPr lang="en-US" sz="2000" u="sng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collaborating with Texas employers 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projects and partnerships </a:t>
            </a:r>
            <a:r>
              <a:rPr lang="en-US" sz="2000" u="sng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provide preemployment vocational and employability skills 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for AEL customers. Furthermore, </a:t>
            </a:r>
            <a:r>
              <a:rPr lang="en-US" sz="2000" u="sng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 digital literacy skills are becoming increasingly more important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employability in the modern workplace and are foundational to success in subsequent vocational training and certificate programs. Developing digital literacy skills </a:t>
            </a:r>
            <a:r>
              <a:rPr lang="en-US" sz="2000" u="sng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requires reliable access to and the use of broadband networks 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well as the ability to effectively meet employers’ needs through the use of different device types across a range of operating systems and software applications. </a:t>
            </a:r>
          </a:p>
          <a:p>
            <a:pPr marL="0" indent="0">
              <a:buNone/>
            </a:pPr>
            <a:r>
              <a:rPr lang="en-US" sz="2000" u="sng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Funding support for this type of pre-certificate skills development 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foundational to subsequent success in TWC AEL’s IET, ITP, and other basic education and vocational training programs.”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1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E64539-BA47-4C28-9BAD-33C08721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D7A25-1AE0-422F-AD70-DBEF24A15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>
                <a:latin typeface="Verdana"/>
                <a:ea typeface="Verdana"/>
              </a:rPr>
              <a:t>What are the career readiness skills you have found employers are seeking?</a:t>
            </a:r>
          </a:p>
          <a:p>
            <a:r>
              <a:rPr lang="en-US" dirty="0">
                <a:latin typeface="Verdana"/>
                <a:ea typeface="Verdana"/>
              </a:rPr>
              <a:t>What digital literacy skills are needed to be ready to thrive in the workplace or in training or higher ed?</a:t>
            </a:r>
          </a:p>
          <a:p>
            <a:r>
              <a:rPr lang="en-US" dirty="0">
                <a:latin typeface="Verdana"/>
                <a:ea typeface="Verdana"/>
              </a:rPr>
              <a:t>What can adult education do to enhance those skills?</a:t>
            </a:r>
          </a:p>
          <a:p>
            <a:r>
              <a:rPr lang="en-US" dirty="0">
                <a:latin typeface="Verdana"/>
                <a:ea typeface="Verdana"/>
              </a:rPr>
              <a:t>What are some skills you see being more desirable in the future?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0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777B-8FEE-48C7-B601-FEF79B48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Presiding Officer Closing Remarks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E11DE-31AA-4FF1-9B20-F6D1E5E4A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91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6A95-3EC2-424A-BD7B-3FDBFCA2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Next AEL Advisory Committee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EF75B-7156-451B-8EA4-F85B131D9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latin typeface="Verdana"/>
                <a:ea typeface="Verdana"/>
              </a:rPr>
              <a:t>June 22, 2022</a:t>
            </a:r>
          </a:p>
          <a:p>
            <a:r>
              <a:rPr lang="en-US">
                <a:latin typeface="Verdana"/>
                <a:ea typeface="Verdana"/>
              </a:rPr>
              <a:t>September 14, 2022</a:t>
            </a:r>
          </a:p>
          <a:p>
            <a:r>
              <a:rPr lang="en-US">
                <a:latin typeface="Verdana"/>
                <a:ea typeface="Verdana"/>
              </a:rPr>
              <a:t>December 7,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9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589B-95A0-4B82-884C-F78495DD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of the Committee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7E61D0C-29ED-4F6C-A6F6-D896411A97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6117" y="2306664"/>
            <a:ext cx="11798187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 advisory committee shall: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meet at least quarterly;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  <a:cs typeface="Courier New" panose="02070309020205020404" pitchFamily="49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report to the commission at least annually; and</a:t>
            </a:r>
            <a:endParaRPr lang="en-US" altLang="en-US" sz="1600" dirty="0">
              <a:solidFill>
                <a:srgbClr val="000000"/>
              </a:solidFill>
              <a:latin typeface="Arial Unicode MS"/>
              <a:cs typeface="Courier New" panose="02070309020205020404" pitchFamily="49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advise the commission on:</a:t>
            </a:r>
            <a:endParaRPr lang="en-US" altLang="en-US" sz="1600" dirty="0">
              <a:solidFill>
                <a:srgbClr val="000000"/>
              </a:solidFill>
              <a:latin typeface="Arial Unicode MS"/>
              <a:cs typeface="Courier New" panose="02070309020205020404" pitchFamily="49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 development of: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(i)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policies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and program priorities that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support the development of an educated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 		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skilled workforce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this state;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(ii)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statewide curriculum guidelines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 standards for adult education and literacy 		services that ensure a balance of education and workplace skill development;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(iii)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statewide strategy for improving student transitions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 postsecondary 			education and career and technical education training; and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(iv)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centralized system for collecting and tracking comprehensive data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 adult 			basic education and literacy program performance outcomes;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 exploration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potential partnerships with entities in the nonprofit community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engaged in literacy promotion efforts, entities in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business community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and other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appropriate entities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 improve statewide literacy programs; and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any other issue the commission considers appropriate.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1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97B5-3DB9-4FD5-A37A-4974484B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Committee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F70DDC-CF9C-4571-93D9-B465AA6A0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326" y="2257678"/>
            <a:ext cx="10309253" cy="4353515"/>
          </a:xfrm>
        </p:spPr>
        <p:txBody>
          <a:bodyPr/>
          <a:lstStyle/>
          <a:p>
            <a:r>
              <a:rPr lang="en-US" sz="2400" dirty="0">
                <a:latin typeface="Verdana"/>
                <a:ea typeface="Verdana"/>
              </a:rPr>
              <a:t>Steve Banta, Literacy Texas</a:t>
            </a:r>
          </a:p>
          <a:p>
            <a:r>
              <a:rPr lang="en-US" sz="2400" dirty="0">
                <a:latin typeface="Verdana"/>
                <a:ea typeface="Verdana"/>
              </a:rPr>
              <a:t>Diana Contreras, Dollar General Corporation</a:t>
            </a:r>
          </a:p>
          <a:p>
            <a:r>
              <a:rPr lang="en-US" sz="2400" dirty="0">
                <a:latin typeface="Verdana"/>
                <a:ea typeface="Verdana"/>
              </a:rPr>
              <a:t>Rita Hernandez, Cameron County Education Initiative</a:t>
            </a:r>
          </a:p>
          <a:p>
            <a:r>
              <a:rPr lang="en-US" sz="2400" dirty="0">
                <a:latin typeface="Verdana"/>
                <a:ea typeface="Verdana"/>
              </a:rPr>
              <a:t>Jauneen Maldonado, Workforce Solutions for Tarrant County</a:t>
            </a:r>
          </a:p>
          <a:p>
            <a:r>
              <a:rPr lang="en-US" sz="2400" dirty="0">
                <a:latin typeface="Verdana"/>
                <a:ea typeface="Verdana"/>
              </a:rPr>
              <a:t>Brenda Schofield, Region 5 ESC</a:t>
            </a:r>
          </a:p>
          <a:p>
            <a:endParaRPr lang="en-US" sz="2400" dirty="0">
              <a:latin typeface="Verdana"/>
              <a:ea typeface="Verdana"/>
            </a:endParaRPr>
          </a:p>
          <a:p>
            <a:endParaRPr lang="en-US" sz="2400" dirty="0">
              <a:latin typeface="Verdana"/>
              <a:ea typeface="Verdana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678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DF03-3589-4C09-9205-E750110A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Congratulations!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4A56F-A978-495B-9EA2-EB76459B8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8177" y="2474438"/>
            <a:ext cx="6222188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Steve Banta, Literacy Texas, will serve as Presiding Officer</a:t>
            </a:r>
          </a:p>
        </p:txBody>
      </p:sp>
      <p:pic>
        <p:nvPicPr>
          <p:cNvPr id="6" name="Content Placeholder 5" descr="Photo of Steve Banta">
            <a:extLst>
              <a:ext uri="{FF2B5EF4-FFF2-40B4-BE49-F238E27FC236}">
                <a16:creationId xmlns:a16="http://schemas.microsoft.com/office/drawing/2014/main" id="{24E9C06F-4966-4C47-ACF5-068693E9F6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9" y="2228246"/>
            <a:ext cx="2877829" cy="2877829"/>
          </a:xfrm>
        </p:spPr>
      </p:pic>
    </p:spTree>
    <p:extLst>
      <p:ext uri="{BB962C8B-B14F-4D97-AF65-F5344CB8AC3E}">
        <p14:creationId xmlns:p14="http://schemas.microsoft.com/office/powerpoint/2010/main" val="186024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3A15-13D0-4A36-AEA8-524CD66B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March 30, 2022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3F76-EAD5-4BC4-A527-0FAFC30C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41" y="2336873"/>
            <a:ext cx="11713780" cy="359931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lvl="1"/>
            <a:r>
              <a:rPr lang="en-US" sz="4400" dirty="0">
                <a:latin typeface="Verdana"/>
                <a:ea typeface="Verdana"/>
              </a:rPr>
              <a:t>TWC Welcome  </a:t>
            </a:r>
            <a:endParaRPr lang="en-US" dirty="0"/>
          </a:p>
          <a:p>
            <a:pPr lvl="2"/>
            <a:r>
              <a:rPr lang="en-US" sz="4000" dirty="0">
                <a:latin typeface="Verdana"/>
                <a:ea typeface="Verdana"/>
              </a:rPr>
              <a:t>Presiding Officer</a:t>
            </a:r>
          </a:p>
          <a:p>
            <a:pPr lvl="2"/>
            <a:r>
              <a:rPr lang="en-US" sz="4000" dirty="0">
                <a:latin typeface="Verdana"/>
                <a:ea typeface="Verdana"/>
              </a:rPr>
              <a:t>Member Updates</a:t>
            </a:r>
          </a:p>
          <a:p>
            <a:pPr lvl="1"/>
            <a:r>
              <a:rPr lang="en-US" sz="4400" dirty="0">
                <a:latin typeface="Verdana"/>
                <a:ea typeface="Verdana"/>
              </a:rPr>
              <a:t>AEL Updates</a:t>
            </a:r>
          </a:p>
          <a:p>
            <a:pPr lvl="1"/>
            <a:r>
              <a:rPr lang="en-US" sz="4400" dirty="0">
                <a:latin typeface="Verdana"/>
                <a:ea typeface="Verdana"/>
              </a:rPr>
              <a:t>Committee Discussion on </a:t>
            </a:r>
            <a:r>
              <a:rPr lang="en-US" sz="4400">
                <a:latin typeface="Verdana"/>
                <a:ea typeface="Verdana"/>
              </a:rPr>
              <a:t>Career Readiness</a:t>
            </a:r>
            <a:endParaRPr lang="en-US" sz="4400" dirty="0">
              <a:latin typeface="Verdana"/>
              <a:ea typeface="Verdana"/>
            </a:endParaRPr>
          </a:p>
          <a:p>
            <a:pPr marL="457200" lvl="1" indent="0">
              <a:buNone/>
            </a:pPr>
            <a:endParaRPr lang="en-US" sz="4400" dirty="0">
              <a:latin typeface="Verdana"/>
              <a:ea typeface="Verdana"/>
            </a:endParaRPr>
          </a:p>
          <a:p>
            <a:pPr lvl="2"/>
            <a:endParaRPr lang="en-US" sz="40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9271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B3A5-C19E-4C58-A94A-B86FF9A3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TWC AEL Updates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D0CE90D-660B-4F6D-B74B-114B524A4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4232275"/>
            <a:ext cx="9613900" cy="17033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i="1" dirty="0"/>
              <a:t>Federal &amp; State Updates</a:t>
            </a:r>
          </a:p>
          <a:p>
            <a:r>
              <a:rPr lang="en-US" i="1" dirty="0"/>
              <a:t>Focus on Digital Literacy </a:t>
            </a:r>
          </a:p>
          <a:p>
            <a:r>
              <a:rPr lang="en-US" i="1" dirty="0"/>
              <a:t>Texas Rules: Policy Concepts</a:t>
            </a:r>
          </a:p>
        </p:txBody>
      </p:sp>
    </p:spTree>
    <p:extLst>
      <p:ext uri="{BB962C8B-B14F-4D97-AF65-F5344CB8AC3E}">
        <p14:creationId xmlns:p14="http://schemas.microsoft.com/office/powerpoint/2010/main" val="426249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A0C6-BD7E-4979-A838-2BEA4C4C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10ED2-1C99-4D84-980D-1B1C0887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WIOA enacted July 2014</a:t>
            </a:r>
          </a:p>
          <a:p>
            <a:r>
              <a:rPr lang="en-US" dirty="0"/>
              <a:t>Upcoming reauthorization </a:t>
            </a:r>
          </a:p>
        </p:txBody>
      </p:sp>
    </p:spTree>
    <p:extLst>
      <p:ext uri="{BB962C8B-B14F-4D97-AF65-F5344CB8AC3E}">
        <p14:creationId xmlns:p14="http://schemas.microsoft.com/office/powerpoint/2010/main" val="324295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A0C6-BD7E-4979-A838-2BEA4C4C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Updates - TWC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10ED2-1C99-4D84-980D-1B1C0887C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96" y="2336873"/>
            <a:ext cx="4807670" cy="3599316"/>
          </a:xfrm>
        </p:spPr>
        <p:txBody>
          <a:bodyPr/>
          <a:lstStyle/>
          <a:p>
            <a:r>
              <a:rPr lang="en-US" dirty="0"/>
              <a:t>TWC PD Centers</a:t>
            </a:r>
          </a:p>
          <a:p>
            <a:pPr lvl="1"/>
            <a:r>
              <a:rPr lang="en-US" dirty="0"/>
              <a:t>Career Pathways  </a:t>
            </a:r>
          </a:p>
          <a:p>
            <a:pPr lvl="1"/>
            <a:r>
              <a:rPr lang="en-US" dirty="0"/>
              <a:t>Distance Education</a:t>
            </a:r>
          </a:p>
          <a:p>
            <a:pPr lvl="1"/>
            <a:r>
              <a:rPr lang="en-US" dirty="0"/>
              <a:t>Statewide AEL PD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17168-B137-4C03-A097-0DF68076B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7035" y="2336873"/>
            <a:ext cx="6938128" cy="3599316"/>
          </a:xfrm>
        </p:spPr>
        <p:txBody>
          <a:bodyPr/>
          <a:lstStyle/>
          <a:p>
            <a:r>
              <a:rPr lang="en-US" dirty="0"/>
              <a:t>TWC Statewide Virtual Provider Pilot</a:t>
            </a:r>
          </a:p>
          <a:p>
            <a:r>
              <a:rPr lang="en-US" dirty="0"/>
              <a:t>IET in Corrections (TWC/WSD)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503E5-7C04-4CA6-A361-8E006C3671F7}"/>
              </a:ext>
            </a:extLst>
          </p:cNvPr>
          <p:cNvSpPr txBox="1"/>
          <p:nvPr/>
        </p:nvSpPr>
        <p:spPr>
          <a:xfrm>
            <a:off x="258696" y="6149029"/>
            <a:ext cx="711314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http://www.txsmartbuy.com/</a:t>
            </a:r>
            <a:r>
              <a:rPr lang="en-US" dirty="0"/>
              <a:t> for TWC solicitations</a:t>
            </a:r>
          </a:p>
        </p:txBody>
      </p:sp>
    </p:spTree>
    <p:extLst>
      <p:ext uri="{BB962C8B-B14F-4D97-AF65-F5344CB8AC3E}">
        <p14:creationId xmlns:p14="http://schemas.microsoft.com/office/powerpoint/2010/main" val="124923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8C6364-94B7-417D-AF24-17047F1F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Updates - THECB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050A5-842C-4917-8F35-70212BEB1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186406" cy="359931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>
                <a:latin typeface="Verdana"/>
                <a:ea typeface="Verdana"/>
                <a:hlinkClick r:id="rId3"/>
              </a:rPr>
              <a:t>THECB Strategic Plan for Higher Ed</a:t>
            </a:r>
          </a:p>
          <a:p>
            <a:r>
              <a:rPr lang="en-US" dirty="0"/>
              <a:t>550,000 students completing postsecondary credentials of value each year </a:t>
            </a:r>
          </a:p>
          <a:p>
            <a:r>
              <a:rPr lang="en-US" dirty="0"/>
              <a:t>95% of graduates having either no undergraduate student loan debt at all or manageable levels of debt in relation to their potential earnings </a:t>
            </a:r>
          </a:p>
        </p:txBody>
      </p:sp>
      <p:pic>
        <p:nvPicPr>
          <p:cNvPr id="3" name="Picture 3" descr="Picture of the plan cover">
            <a:extLst>
              <a:ext uri="{FF2B5EF4-FFF2-40B4-BE49-F238E27FC236}">
                <a16:creationId xmlns:a16="http://schemas.microsoft.com/office/drawing/2014/main" id="{93103BF0-2AB6-86AC-09EF-8EA1064861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57670" y="2499928"/>
            <a:ext cx="4700058" cy="3289391"/>
          </a:xfrm>
        </p:spPr>
      </p:pic>
    </p:spTree>
    <p:extLst>
      <p:ext uri="{BB962C8B-B14F-4D97-AF65-F5344CB8AC3E}">
        <p14:creationId xmlns:p14="http://schemas.microsoft.com/office/powerpoint/2010/main" val="238249336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ing template" id="{E93188FF-ABBF-4175-BD0C-58BBB23381C9}" vid="{BE0FCF59-B90C-4BE3-9C13-0E24E2BC5E63}"/>
    </a:ext>
  </a:extLst>
</a:theme>
</file>

<file path=ppt/theme/theme2.xml><?xml version="1.0" encoding="utf-8"?>
<a:theme xmlns:a="http://schemas.openxmlformats.org/drawingml/2006/main" name="DARK">
  <a:themeElements>
    <a:clrScheme name="Custom 9">
      <a:dk1>
        <a:srgbClr val="161108"/>
      </a:dk1>
      <a:lt1>
        <a:srgbClr val="F9F9F9"/>
      </a:lt1>
      <a:dk2>
        <a:srgbClr val="353B3F"/>
      </a:dk2>
      <a:lt2>
        <a:srgbClr val="F9F9F9"/>
      </a:lt2>
      <a:accent1>
        <a:srgbClr val="BC9850"/>
      </a:accent1>
      <a:accent2>
        <a:srgbClr val="9E7D3C"/>
      </a:accent2>
      <a:accent3>
        <a:srgbClr val="7A612E"/>
      </a:accent3>
      <a:accent4>
        <a:srgbClr val="564420"/>
      </a:accent4>
      <a:accent5>
        <a:srgbClr val="372C15"/>
      </a:accent5>
      <a:accent6>
        <a:srgbClr val="161108"/>
      </a:accent6>
      <a:hlink>
        <a:srgbClr val="BC9850"/>
      </a:hlink>
      <a:folHlink>
        <a:srgbClr val="9E7D3C"/>
      </a:folHlink>
    </a:clrScheme>
    <a:fontScheme name="Custom 1">
      <a:majorFont>
        <a:latin typeface="swis"/>
        <a:ea typeface=""/>
        <a:cs typeface=""/>
      </a:majorFont>
      <a:minorFont>
        <a:latin typeface="Calibri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or WES-8.11.20" id="{F319AB8C-5E85-4871-A486-E0E876AA5BB8}" vid="{85B17CD3-6950-4A15-B896-7AEE2C65FF9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642EF467A7A44DB716AE34F1A26D86" ma:contentTypeVersion="10" ma:contentTypeDescription="Create a new document." ma:contentTypeScope="" ma:versionID="52906d7cb4b8dc12df21ddb0b7aa8784">
  <xsd:schema xmlns:xsd="http://www.w3.org/2001/XMLSchema" xmlns:xs="http://www.w3.org/2001/XMLSchema" xmlns:p="http://schemas.microsoft.com/office/2006/metadata/properties" xmlns:ns2="58e7f5ae-d4a4-4f87-b757-e72860b046a8" xmlns:ns3="35625ac7-1bfd-4a7f-9a7f-d13086bfa749" targetNamespace="http://schemas.microsoft.com/office/2006/metadata/properties" ma:root="true" ma:fieldsID="dad7770720eea9e3f2f9c5cea7d48e64" ns2:_="" ns3:_="">
    <xsd:import namespace="58e7f5ae-d4a4-4f87-b757-e72860b046a8"/>
    <xsd:import namespace="35625ac7-1bfd-4a7f-9a7f-d13086bfa749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Author0" minOccurs="0"/>
                <xsd:element ref="ns2:Project" minOccurs="0"/>
                <xsd:element ref="ns2:MeetingDate" minOccurs="0"/>
                <xsd:element ref="ns2: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7f5ae-d4a4-4f87-b757-e72860b046a8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format="Dropdown" ma:internalName="Category" ma:readOnly="false">
      <xsd:simpleType>
        <xsd:restriction base="dms:Text">
          <xsd:maxLength value="255"/>
        </xsd:restriction>
      </xsd:simpleType>
    </xsd:element>
    <xsd:element name="Author0" ma:index="3" nillable="true" ma:displayName="Author" ma:format="Dropdown" ma:list="UserInfo" ma:SharePointGroup="0" ma:internalName="Author0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" ma:index="4" nillable="true" ma:displayName="Group" ma:format="Dropdown" ma:internalName="Project">
      <xsd:simpleType>
        <xsd:union memberTypes="dms:Text">
          <xsd:simpleType>
            <xsd:restriction base="dms:Choice">
              <xsd:enumeration value="Bi-Weekly Call"/>
              <xsd:enumeration value="SOP"/>
              <xsd:enumeration value="Advisory Committee"/>
              <xsd:enumeration value="Staff Meeting"/>
              <xsd:enumeration value="War Room"/>
              <xsd:enumeration value="BAEL Huddle"/>
              <xsd:enumeration value="Zenefits"/>
              <xsd:enumeration value="Survey Monkey"/>
              <xsd:enumeration value="Inventory"/>
              <xsd:enumeration value="THECB"/>
              <xsd:enumeration value="Adult Education public email responses"/>
              <xsd:enumeration value="Bi-Weekly Call Q&amp;A"/>
            </xsd:restriction>
          </xsd:simpleType>
        </xsd:union>
      </xsd:simpleType>
    </xsd:element>
    <xsd:element name="MeetingDate" ma:index="5" nillable="true" ma:displayName="Meeting Date" ma:format="DateOnly" ma:internalName="MeetingDate" ma:readOnly="false">
      <xsd:simpleType>
        <xsd:restriction base="dms:DateTime"/>
      </xsd:simpleType>
    </xsd:element>
    <xsd:element name="Date" ma:index="6" nillable="true" ma:displayName="Date" ma:format="DateOnly" ma:internalName="Date" ma:readOnly="false">
      <xsd:simpleType>
        <xsd:restriction base="dms:DateTime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25ac7-1bfd-4a7f-9a7f-d13086bfa74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58e7f5ae-d4a4-4f87-b757-e72860b046a8">
      <UserInfo>
        <DisplayName/>
        <AccountId xsi:nil="true"/>
        <AccountType/>
      </UserInfo>
    </Author0>
    <Date xmlns="58e7f5ae-d4a4-4f87-b757-e72860b046a8">2030-09-15T05:00:00+00:00</Date>
    <MeetingDate xmlns="58e7f5ae-d4a4-4f87-b757-e72860b046a8">2030-09-15T05:00:00+00:00</MeetingDate>
    <Project xmlns="58e7f5ae-d4a4-4f87-b757-e72860b046a8">Advisory Committee</Project>
    <Category xmlns="58e7f5ae-d4a4-4f87-b757-e72860b046a8">PowerPoint</Category>
  </documentManagement>
</p:properties>
</file>

<file path=customXml/itemProps1.xml><?xml version="1.0" encoding="utf-8"?>
<ds:datastoreItem xmlns:ds="http://schemas.openxmlformats.org/officeDocument/2006/customXml" ds:itemID="{D3E370AB-2766-429D-9273-9072EACAF3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7f5ae-d4a4-4f87-b757-e72860b046a8"/>
    <ds:schemaRef ds:uri="35625ac7-1bfd-4a7f-9a7f-d13086bfa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116307-15C8-4F54-BFD5-EBC6DBDFB4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7872D7-BAE0-42A7-8501-4E7E427C3259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8e7f5ae-d4a4-4f87-b757-e72860b046a8"/>
    <ds:schemaRef ds:uri="http://schemas.microsoft.com/office/infopath/2007/PartnerControls"/>
    <ds:schemaRef ds:uri="http://schemas.microsoft.com/office/2006/documentManagement/types"/>
    <ds:schemaRef ds:uri="35625ac7-1bfd-4a7f-9a7f-d13086bfa749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TWC Accessible Cities</Template>
  <TotalTime>391</TotalTime>
  <Words>700</Words>
  <Application>Microsoft Office PowerPoint</Application>
  <PresentationFormat>Widescreen</PresentationFormat>
  <Paragraphs>81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Arial Unicode MS</vt:lpstr>
      <vt:lpstr>Calibri</vt:lpstr>
      <vt:lpstr>Courier New</vt:lpstr>
      <vt:lpstr>Open Sans</vt:lpstr>
      <vt:lpstr>Open Sans Light</vt:lpstr>
      <vt:lpstr>Open Sans Semibold</vt:lpstr>
      <vt:lpstr>Palatino Linotype</vt:lpstr>
      <vt:lpstr>Segoe UI</vt:lpstr>
      <vt:lpstr>swis</vt:lpstr>
      <vt:lpstr>Trebuchet MS</vt:lpstr>
      <vt:lpstr>Verdana</vt:lpstr>
      <vt:lpstr>Wingdings</vt:lpstr>
      <vt:lpstr>Berlin</vt:lpstr>
      <vt:lpstr>DARK</vt:lpstr>
      <vt:lpstr>Adult Education &amp; Literacy Advisory Committee Meeting</vt:lpstr>
      <vt:lpstr>Charge of the Committee</vt:lpstr>
      <vt:lpstr>Committee Members</vt:lpstr>
      <vt:lpstr>Congratulations!</vt:lpstr>
      <vt:lpstr>March 30, 2022 Agenda</vt:lpstr>
      <vt:lpstr>TWC AEL Updates</vt:lpstr>
      <vt:lpstr>Federal Updates</vt:lpstr>
      <vt:lpstr>State Updates - TWC</vt:lpstr>
      <vt:lpstr>State Updates - THECB</vt:lpstr>
      <vt:lpstr>Digital Literacy &amp; Inclusion</vt:lpstr>
      <vt:lpstr>Texas Administrative Code Rules</vt:lpstr>
      <vt:lpstr>Presentation &amp;  Committee Discussion</vt:lpstr>
      <vt:lpstr>Committee Members Discussion</vt:lpstr>
      <vt:lpstr>2021 Committee Report  </vt:lpstr>
      <vt:lpstr>Guiding Questions</vt:lpstr>
      <vt:lpstr>Presiding Officer Closing Remarks</vt:lpstr>
      <vt:lpstr>Next AEL Advisory Committee Meeting</vt:lpstr>
    </vt:vector>
  </TitlesOfParts>
  <Manager>anson.green@twc.state.tx.us</Manager>
  <Company>Texas Workforce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Advisory Committee Meeting</dc:title>
  <dc:creator>Zachmann,Alaina</dc:creator>
  <cp:lastModifiedBy>Robinson,Bryce R</cp:lastModifiedBy>
  <cp:revision>33</cp:revision>
  <dcterms:created xsi:type="dcterms:W3CDTF">2020-06-08T16:43:43Z</dcterms:created>
  <dcterms:modified xsi:type="dcterms:W3CDTF">2022-03-30T13:53:33Z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0x010100DF642EF467A7A44DB716AE34F1A26D86</vt:lpwstr>
  </property>
</Properties>
</file>