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Lst>
  <p:notesMasterIdLst>
    <p:notesMasterId r:id="rId61"/>
  </p:notesMasterIdLst>
  <p:sldIdLst>
    <p:sldId id="267" r:id="rId5"/>
    <p:sldId id="257" r:id="rId6"/>
    <p:sldId id="259" r:id="rId7"/>
    <p:sldId id="258" r:id="rId8"/>
    <p:sldId id="1582" r:id="rId9"/>
    <p:sldId id="1581" r:id="rId10"/>
    <p:sldId id="268" r:id="rId11"/>
    <p:sldId id="270" r:id="rId12"/>
    <p:sldId id="271" r:id="rId13"/>
    <p:sldId id="272" r:id="rId14"/>
    <p:sldId id="275" r:id="rId15"/>
    <p:sldId id="276" r:id="rId16"/>
    <p:sldId id="269" r:id="rId17"/>
    <p:sldId id="277" r:id="rId18"/>
    <p:sldId id="278" r:id="rId19"/>
    <p:sldId id="279" r:id="rId20"/>
    <p:sldId id="280" r:id="rId21"/>
    <p:sldId id="273" r:id="rId22"/>
    <p:sldId id="262" r:id="rId23"/>
    <p:sldId id="1583" r:id="rId24"/>
    <p:sldId id="1584" r:id="rId25"/>
    <p:sldId id="1585" r:id="rId26"/>
    <p:sldId id="1586" r:id="rId27"/>
    <p:sldId id="1587" r:id="rId28"/>
    <p:sldId id="1588" r:id="rId29"/>
    <p:sldId id="1589" r:id="rId30"/>
    <p:sldId id="1590" r:id="rId31"/>
    <p:sldId id="1591" r:id="rId32"/>
    <p:sldId id="1592" r:id="rId33"/>
    <p:sldId id="1593" r:id="rId34"/>
    <p:sldId id="1594" r:id="rId35"/>
    <p:sldId id="1595" r:id="rId36"/>
    <p:sldId id="1596" r:id="rId37"/>
    <p:sldId id="1597" r:id="rId38"/>
    <p:sldId id="1598" r:id="rId39"/>
    <p:sldId id="1599" r:id="rId40"/>
    <p:sldId id="1600" r:id="rId41"/>
    <p:sldId id="1601" r:id="rId42"/>
    <p:sldId id="1602" r:id="rId43"/>
    <p:sldId id="1603" r:id="rId44"/>
    <p:sldId id="1604" r:id="rId45"/>
    <p:sldId id="1605" r:id="rId46"/>
    <p:sldId id="1606" r:id="rId47"/>
    <p:sldId id="1607" r:id="rId48"/>
    <p:sldId id="1608" r:id="rId49"/>
    <p:sldId id="1609" r:id="rId50"/>
    <p:sldId id="1610" r:id="rId51"/>
    <p:sldId id="1611" r:id="rId52"/>
    <p:sldId id="1612" r:id="rId53"/>
    <p:sldId id="1613" r:id="rId54"/>
    <p:sldId id="1614" r:id="rId55"/>
    <p:sldId id="1025" r:id="rId56"/>
    <p:sldId id="1026" r:id="rId57"/>
    <p:sldId id="1615" r:id="rId58"/>
    <p:sldId id="1027" r:id="rId59"/>
    <p:sldId id="102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645"/>
    <a:srgbClr val="005179"/>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CBDDB5-1BC3-4AA2-B66E-A3E6828AED07}" v="1035" dt="2023-10-11T19:04:34.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3" autoAdjust="0"/>
    <p:restoredTop sz="86387" autoAdjust="0"/>
  </p:normalViewPr>
  <p:slideViewPr>
    <p:cSldViewPr snapToGrid="0">
      <p:cViewPr varScale="1">
        <p:scale>
          <a:sx n="84" d="100"/>
          <a:sy n="84" d="100"/>
        </p:scale>
        <p:origin x="90" y="330"/>
      </p:cViewPr>
      <p:guideLst/>
    </p:cSldViewPr>
  </p:slideViewPr>
  <p:outlineViewPr>
    <p:cViewPr>
      <p:scale>
        <a:sx n="33" d="100"/>
        <a:sy n="33" d="100"/>
      </p:scale>
      <p:origin x="0" y="-2627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Sheet2!$B$1</c:f>
              <c:strCache>
                <c:ptCount val="1"/>
                <c:pt idx="0">
                  <c:v>Percent</c:v>
                </c:pt>
              </c:strCache>
            </c:strRef>
          </c:tx>
          <c:spPr>
            <a:effectLst>
              <a:softEdge rad="0"/>
            </a:effectLst>
          </c:spPr>
          <c:dPt>
            <c:idx val="0"/>
            <c:bubble3D val="0"/>
            <c:spPr>
              <a:solidFill>
                <a:schemeClr val="accent2"/>
              </a:solidFill>
              <a:ln w="19050">
                <a:noFill/>
              </a:ln>
              <a:effectLst>
                <a:softEdge rad="0"/>
              </a:effectLst>
            </c:spPr>
            <c:extLst>
              <c:ext xmlns:c16="http://schemas.microsoft.com/office/drawing/2014/chart" uri="{C3380CC4-5D6E-409C-BE32-E72D297353CC}">
                <c16:uniqueId val="{00000001-CF6B-4BCB-829C-1283FE1CAFFC}"/>
              </c:ext>
            </c:extLst>
          </c:dPt>
          <c:dPt>
            <c:idx val="1"/>
            <c:bubble3D val="0"/>
            <c:spPr>
              <a:pattFill prst="dkHorz">
                <a:fgClr>
                  <a:schemeClr val="accent2"/>
                </a:fgClr>
                <a:bgClr>
                  <a:schemeClr val="bg1"/>
                </a:bgClr>
              </a:pattFill>
              <a:ln w="19050">
                <a:solidFill>
                  <a:schemeClr val="lt1"/>
                </a:solidFill>
              </a:ln>
              <a:effectLst>
                <a:softEdge rad="0"/>
              </a:effectLst>
            </c:spPr>
            <c:extLst>
              <c:ext xmlns:c16="http://schemas.microsoft.com/office/drawing/2014/chart" uri="{C3380CC4-5D6E-409C-BE32-E72D297353CC}">
                <c16:uniqueId val="{00000003-CF6B-4BCB-829C-1283FE1CAFFC}"/>
              </c:ext>
            </c:extLst>
          </c:dPt>
          <c:dPt>
            <c:idx val="2"/>
            <c:bubble3D val="0"/>
            <c:spPr>
              <a:solidFill>
                <a:schemeClr val="bg1">
                  <a:lumMod val="65000"/>
                </a:schemeClr>
              </a:solidFill>
              <a:ln w="19050">
                <a:solidFill>
                  <a:schemeClr val="lt1"/>
                </a:solidFill>
              </a:ln>
              <a:effectLst>
                <a:softEdge rad="0"/>
              </a:effectLst>
            </c:spPr>
            <c:extLst>
              <c:ext xmlns:c16="http://schemas.microsoft.com/office/drawing/2014/chart" uri="{C3380CC4-5D6E-409C-BE32-E72D297353CC}">
                <c16:uniqueId val="{00000005-CF6B-4BCB-829C-1283FE1CAFFC}"/>
              </c:ext>
            </c:extLst>
          </c:dPt>
          <c:cat>
            <c:strRef>
              <c:f>Sheet2!$A$2:$A$4</c:f>
              <c:strCache>
                <c:ptCount val="3"/>
                <c:pt idx="0">
                  <c:v>Definitely Digital</c:v>
                </c:pt>
                <c:pt idx="1">
                  <c:v>Likely Digital</c:v>
                </c:pt>
                <c:pt idx="2">
                  <c:v>Not Digital</c:v>
                </c:pt>
              </c:strCache>
            </c:strRef>
          </c:cat>
          <c:val>
            <c:numRef>
              <c:f>Sheet2!$B$2:$B$4</c:f>
              <c:numCache>
                <c:formatCode>0%</c:formatCode>
                <c:ptCount val="3"/>
                <c:pt idx="0">
                  <c:v>0.47</c:v>
                </c:pt>
                <c:pt idx="1">
                  <c:v>0.45</c:v>
                </c:pt>
                <c:pt idx="2">
                  <c:v>0.08</c:v>
                </c:pt>
              </c:numCache>
            </c:numRef>
          </c:val>
          <c:extLst>
            <c:ext xmlns:c16="http://schemas.microsoft.com/office/drawing/2014/chart" uri="{C3380CC4-5D6E-409C-BE32-E72D297353CC}">
              <c16:uniqueId val="{00000006-CF6B-4BCB-829C-1283FE1CAFFC}"/>
            </c:ext>
          </c:extLst>
        </c:ser>
        <c:dLbls>
          <c:showLegendKey val="0"/>
          <c:showVal val="0"/>
          <c:showCatName val="0"/>
          <c:showSerName val="0"/>
          <c:showPercent val="0"/>
          <c:showBubbleSize val="0"/>
          <c:showLeaderLines val="1"/>
        </c:dLbls>
        <c:firstSliceAng val="214"/>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'[Charts for Digital Skills presentations.xlsx]Sheet1'!$A$547</c:f>
              <c:strCache>
                <c:ptCount val="1"/>
                <c:pt idx="0">
                  <c:v>National</c:v>
                </c:pt>
              </c:strCache>
            </c:strRef>
          </c:tx>
          <c:spPr>
            <a:solidFill>
              <a:schemeClr val="bg1">
                <a:lumMod val="65000"/>
              </a:schemeClr>
            </a:solidFill>
            <a:ln>
              <a:noFill/>
            </a:ln>
            <a:effectLst/>
          </c:spPr>
          <c:invertIfNegative val="0"/>
          <c:dLbls>
            <c:dLbl>
              <c:idx val="0"/>
              <c:layout>
                <c:manualLayout>
                  <c:x val="0"/>
                  <c:y val="0.11111111111111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BE-45CB-880F-36F1CE708600}"/>
                </c:ext>
              </c:extLst>
            </c:dLbl>
            <c:dLbl>
              <c:idx val="1"/>
              <c:layout>
                <c:manualLayout>
                  <c:x val="-1.0185067526415994E-16"/>
                  <c:y val="0.1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BE-45CB-880F-36F1CE70860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 for Digital Skills presentations.xlsx]Sheet1'!$B$546:$C$546</c:f>
              <c:strCache>
                <c:ptCount val="2"/>
                <c:pt idx="0">
                  <c:v>Job ads requiring a definitely digital skill</c:v>
                </c:pt>
                <c:pt idx="1">
                  <c:v>Job ads requiring a likely digital skill</c:v>
                </c:pt>
              </c:strCache>
            </c:strRef>
          </c:cat>
          <c:val>
            <c:numRef>
              <c:f>'[Charts for Digital Skills presentations.xlsx]Sheet1'!$B$547:$C$547</c:f>
              <c:numCache>
                <c:formatCode>0%</c:formatCode>
                <c:ptCount val="2"/>
                <c:pt idx="0">
                  <c:v>0.47</c:v>
                </c:pt>
                <c:pt idx="1">
                  <c:v>0.92</c:v>
                </c:pt>
              </c:numCache>
            </c:numRef>
          </c:val>
          <c:extLst>
            <c:ext xmlns:c16="http://schemas.microsoft.com/office/drawing/2014/chart" uri="{C3380CC4-5D6E-409C-BE32-E72D297353CC}">
              <c16:uniqueId val="{00000002-87BE-45CB-880F-36F1CE708600}"/>
            </c:ext>
          </c:extLst>
        </c:ser>
        <c:ser>
          <c:idx val="1"/>
          <c:order val="1"/>
          <c:tx>
            <c:strRef>
              <c:f>'[Charts for Digital Skills presentations.xlsx]Sheet1'!$A$548</c:f>
              <c:strCache>
                <c:ptCount val="1"/>
                <c:pt idx="0">
                  <c:v>Texas</c:v>
                </c:pt>
              </c:strCache>
            </c:strRef>
          </c:tx>
          <c:spPr>
            <a:solidFill>
              <a:schemeClr val="accent2"/>
            </a:solidFill>
            <a:ln>
              <a:noFill/>
            </a:ln>
            <a:effectLst/>
          </c:spPr>
          <c:invertIfNegative val="0"/>
          <c:dLbls>
            <c:dLbl>
              <c:idx val="0"/>
              <c:layout>
                <c:manualLayout>
                  <c:x val="0"/>
                  <c:y val="0.120370370370370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BE-45CB-880F-36F1CE708600}"/>
                </c:ext>
              </c:extLst>
            </c:dLbl>
            <c:dLbl>
              <c:idx val="1"/>
              <c:layout>
                <c:manualLayout>
                  <c:x val="5.5555555555554534E-3"/>
                  <c:y val="0.1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BE-45CB-880F-36F1CE70860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 for Digital Skills presentations.xlsx]Sheet1'!$B$546:$C$546</c:f>
              <c:strCache>
                <c:ptCount val="2"/>
                <c:pt idx="0">
                  <c:v>Job ads requiring a definitely digital skill</c:v>
                </c:pt>
                <c:pt idx="1">
                  <c:v>Job ads requiring a likely digital skill</c:v>
                </c:pt>
              </c:strCache>
            </c:strRef>
          </c:cat>
          <c:val>
            <c:numRef>
              <c:f>'[Charts for Digital Skills presentations.xlsx]Sheet1'!$B$548:$C$548</c:f>
              <c:numCache>
                <c:formatCode>0%</c:formatCode>
                <c:ptCount val="2"/>
                <c:pt idx="0">
                  <c:v>0.49</c:v>
                </c:pt>
                <c:pt idx="1">
                  <c:v>0.91</c:v>
                </c:pt>
              </c:numCache>
            </c:numRef>
          </c:val>
          <c:extLst>
            <c:ext xmlns:c16="http://schemas.microsoft.com/office/drawing/2014/chart" uri="{C3380CC4-5D6E-409C-BE32-E72D297353CC}">
              <c16:uniqueId val="{00000005-87BE-45CB-880F-36F1CE708600}"/>
            </c:ext>
          </c:extLst>
        </c:ser>
        <c:dLbls>
          <c:showLegendKey val="0"/>
          <c:showVal val="0"/>
          <c:showCatName val="0"/>
          <c:showSerName val="0"/>
          <c:showPercent val="0"/>
          <c:showBubbleSize val="0"/>
        </c:dLbls>
        <c:gapWidth val="219"/>
        <c:overlap val="-27"/>
        <c:axId val="950949120"/>
        <c:axId val="524401184"/>
      </c:barChart>
      <c:catAx>
        <c:axId val="95094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j-lt"/>
                <a:ea typeface="Roboto" panose="02000000000000000000" pitchFamily="2" charset="0"/>
                <a:cs typeface="Roboto" panose="02000000000000000000" pitchFamily="2" charset="0"/>
              </a:defRPr>
            </a:pPr>
            <a:endParaRPr lang="en-US"/>
          </a:p>
        </c:txPr>
        <c:crossAx val="524401184"/>
        <c:crosses val="autoZero"/>
        <c:auto val="1"/>
        <c:lblAlgn val="ctr"/>
        <c:lblOffset val="100"/>
        <c:noMultiLvlLbl val="0"/>
      </c:catAx>
      <c:valAx>
        <c:axId val="524401184"/>
        <c:scaling>
          <c:orientation val="minMax"/>
        </c:scaling>
        <c:delete val="1"/>
        <c:axPos val="l"/>
        <c:numFmt formatCode="0%" sourceLinked="1"/>
        <c:majorTickMark val="none"/>
        <c:minorTickMark val="none"/>
        <c:tickLblPos val="nextTo"/>
        <c:crossAx val="950949120"/>
        <c:crosses val="autoZero"/>
        <c:crossBetween val="between"/>
      </c:valAx>
      <c:spPr>
        <a:noFill/>
        <a:ln>
          <a:noFill/>
        </a:ln>
        <a:effectLst/>
      </c:spPr>
    </c:plotArea>
    <c:legend>
      <c:legendPos val="b"/>
      <c:layout>
        <c:manualLayout>
          <c:xMode val="edge"/>
          <c:yMode val="edge"/>
          <c:x val="6.0180056502598236E-2"/>
          <c:y val="0.17173259493347162"/>
          <c:w val="0.34580096237970254"/>
          <c:h val="9.377770487022454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DF00A-EE33-4E49-A01C-118C2B9DE026}"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FC57D-BE27-4F49-A912-BDAE8038FA47}" type="slidenum">
              <a:rPr lang="en-US" smtClean="0"/>
              <a:t>‹#›</a:t>
            </a:fld>
            <a:endParaRPr lang="en-US"/>
          </a:p>
        </p:txBody>
      </p:sp>
    </p:spTree>
    <p:extLst>
      <p:ext uri="{BB962C8B-B14F-4D97-AF65-F5344CB8AC3E}">
        <p14:creationId xmlns:p14="http://schemas.microsoft.com/office/powerpoint/2010/main" val="1361842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blank slides in this presentation are there to show you the layout options. Feel free to delete slides you do not want or to change the layout of the slides (right click then choose Layout from the menu).</a:t>
            </a:r>
            <a:endParaRPr lang="en-US" dirty="0"/>
          </a:p>
          <a:p>
            <a:endParaRPr lang="en-US" dirty="0"/>
          </a:p>
          <a:p>
            <a:r>
              <a:rPr lang="en-US" dirty="0"/>
              <a:t>To</a:t>
            </a:r>
            <a:r>
              <a:rPr lang="en-US" baseline="0" dirty="0"/>
              <a:t> change the slide background </a:t>
            </a:r>
            <a:r>
              <a:rPr lang="en-US" baseline="0"/>
              <a:t>picture or TWC logo on this slide, </a:t>
            </a:r>
            <a:r>
              <a:rPr lang="en-US" baseline="0" dirty="0"/>
              <a:t>go to View &gt; Slide Master</a:t>
            </a:r>
            <a:endParaRPr lang="en-US" dirty="0"/>
          </a:p>
        </p:txBody>
      </p:sp>
      <p:sp>
        <p:nvSpPr>
          <p:cNvPr id="4" name="Slide Number Placeholder 3"/>
          <p:cNvSpPr>
            <a:spLocks noGrp="1"/>
          </p:cNvSpPr>
          <p:nvPr>
            <p:ph type="sldNum" sz="quarter" idx="10"/>
          </p:nvPr>
        </p:nvSpPr>
        <p:spPr/>
        <p:txBody>
          <a:bodyPr/>
          <a:lstStyle/>
          <a:p>
            <a:fld id="{72CFC57D-BE27-4F49-A912-BDAE8038FA47}" type="slidenum">
              <a:rPr lang="en-US" smtClean="0"/>
              <a:t>1</a:t>
            </a:fld>
            <a:endParaRPr lang="en-US"/>
          </a:p>
        </p:txBody>
      </p:sp>
    </p:spTree>
    <p:extLst>
      <p:ext uri="{BB962C8B-B14F-4D97-AF65-F5344CB8AC3E}">
        <p14:creationId xmlns:p14="http://schemas.microsoft.com/office/powerpoint/2010/main" val="215147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367A-95C5-4FEC-87F6-44E55BAB1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764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E367A-95C5-4FEC-87F6-44E55BAB14EE}" type="slidenum">
              <a:rPr lang="en-US" smtClean="0"/>
              <a:t>39</a:t>
            </a:fld>
            <a:endParaRPr lang="en-US"/>
          </a:p>
        </p:txBody>
      </p:sp>
    </p:spTree>
    <p:extLst>
      <p:ext uri="{BB962C8B-B14F-4D97-AF65-F5344CB8AC3E}">
        <p14:creationId xmlns:p14="http://schemas.microsoft.com/office/powerpoint/2010/main" val="1568531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E367A-95C5-4FEC-87F6-44E55BAB14EE}" type="slidenum">
              <a:rPr lang="en-US" smtClean="0"/>
              <a:t>40</a:t>
            </a:fld>
            <a:endParaRPr lang="en-US"/>
          </a:p>
        </p:txBody>
      </p:sp>
    </p:spTree>
    <p:extLst>
      <p:ext uri="{BB962C8B-B14F-4D97-AF65-F5344CB8AC3E}">
        <p14:creationId xmlns:p14="http://schemas.microsoft.com/office/powerpoint/2010/main" val="405146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90 and 43 percent</a:t>
            </a:r>
          </a:p>
        </p:txBody>
      </p:sp>
      <p:sp>
        <p:nvSpPr>
          <p:cNvPr id="4" name="Slide Number Placeholder 3"/>
          <p:cNvSpPr>
            <a:spLocks noGrp="1"/>
          </p:cNvSpPr>
          <p:nvPr>
            <p:ph type="sldNum" sz="quarter" idx="5"/>
          </p:nvPr>
        </p:nvSpPr>
        <p:spPr/>
        <p:txBody>
          <a:bodyPr/>
          <a:lstStyle/>
          <a:p>
            <a:fld id="{EDDFEC60-AAF9-9C44-BB3B-0681224E66BC}" type="slidenum">
              <a:rPr lang="en-US" smtClean="0"/>
              <a:t>42</a:t>
            </a:fld>
            <a:endParaRPr lang="en-US"/>
          </a:p>
        </p:txBody>
      </p:sp>
    </p:spTree>
    <p:extLst>
      <p:ext uri="{BB962C8B-B14F-4D97-AF65-F5344CB8AC3E}">
        <p14:creationId xmlns:p14="http://schemas.microsoft.com/office/powerpoint/2010/main" val="3988784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Jobs that require a HS diploma or an Associate degree are circled here in yellow. As you can see, they are overwhelmingly likely to require digital skills. </a:t>
            </a:r>
          </a:p>
        </p:txBody>
      </p:sp>
      <p:sp>
        <p:nvSpPr>
          <p:cNvPr id="4" name="Slide Number Placeholder 3"/>
          <p:cNvSpPr>
            <a:spLocks noGrp="1"/>
          </p:cNvSpPr>
          <p:nvPr>
            <p:ph type="sldNum" sz="quarter" idx="5"/>
          </p:nvPr>
        </p:nvSpPr>
        <p:spPr/>
        <p:txBody>
          <a:bodyPr/>
          <a:lstStyle/>
          <a:p>
            <a:fld id="{EDDFEC60-AAF9-9C44-BB3B-0681224E66BC}" type="slidenum">
              <a:rPr lang="en-US" smtClean="0"/>
              <a:t>43</a:t>
            </a:fld>
            <a:endParaRPr lang="en-US"/>
          </a:p>
        </p:txBody>
      </p:sp>
    </p:spTree>
    <p:extLst>
      <p:ext uri="{BB962C8B-B14F-4D97-AF65-F5344CB8AC3E}">
        <p14:creationId xmlns:p14="http://schemas.microsoft.com/office/powerpoint/2010/main" val="4119499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FEC60-AAF9-9C44-BB3B-0681224E66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869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FEC60-AAF9-9C44-BB3B-0681224E66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230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Apprenticeship is a known model for training workers in infrastructure fields. Due to its “earn and learn” approach, apprenticeship can be a particularly powerful job training strategy for workers who have lost their jobs during the pandemic and need to train for a career while also earning a paycheck. Public policies intended to expand apprenticeship can diversify infrastructure hiring pipelines if they invest in equity-advancing practices, such as pre-apprenticeship and mentoring programs. </a:t>
            </a:r>
          </a:p>
          <a:p>
            <a:endParaRPr lang="en-US" dirty="0"/>
          </a:p>
          <a:p>
            <a:r>
              <a:rPr lang="en-US" dirty="0"/>
              <a:t>Pre-apprenticeship programs that are aligned with industry needs and provided in partnership with culturally and linguistically competent organizations can provide valuable on-ramps to apprenticeship programs for workers of color and women. Likewise, investments aimed at diversifying apprenticeship mentors can foster workplace inclusion and leadership for underrepresented workers.</a:t>
            </a:r>
          </a:p>
          <a:p>
            <a:endParaRPr lang="en-US" dirty="0"/>
          </a:p>
          <a:p>
            <a:r>
              <a:rPr lang="en-US" dirty="0"/>
              <a:t>Policy leaders can also make debt-free financial aid more readily available for short-term training programs that meet quality assurance standards and are offered by public community and technical colleges. Debt free financial aid is important for building the infrastructure workforce in an equitable way since Black and Latinx students take on a disproportionate amount of student debt due to the racial wealth gap.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FEC60-AAF9-9C44-BB3B-0681224E66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80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231F20"/>
              </a:solidFill>
              <a:effectLst/>
              <a:latin typeface="Interstate"/>
            </a:endParaRPr>
          </a:p>
          <a:p>
            <a:pPr algn="l"/>
            <a:r>
              <a:rPr lang="en-US" b="1" i="0" dirty="0">
                <a:effectLst/>
                <a:latin typeface="Interstate"/>
              </a:rPr>
              <a:t>2. Invest in industry partnerships in the infrastructure field and support their capacity to engage in equity-advancing practices.</a:t>
            </a:r>
          </a:p>
          <a:p>
            <a:pPr algn="l"/>
            <a:r>
              <a:rPr lang="en-US" b="0" i="0" dirty="0">
                <a:solidFill>
                  <a:srgbClr val="231F20"/>
                </a:solidFill>
                <a:effectLst/>
                <a:latin typeface="Interstate"/>
              </a:rPr>
              <a:t>Industry partnerships bring together local businesses, unions and worker organizations, community colleges, training providers, and community organizations, to develop local and industry-specific workforce strategies. Industry partnerships are a proven model for helping workers enter and advance in a local industry and helping local companies support an inclusive talent ecosystem. Industry partnerships also address specific challenges identified by industry stakeholders representing both workers and businesses.</a:t>
            </a:r>
          </a:p>
          <a:p>
            <a:pPr algn="l"/>
            <a:r>
              <a:rPr lang="en-US" b="0" i="0" dirty="0">
                <a:solidFill>
                  <a:srgbClr val="231F20"/>
                </a:solidFill>
                <a:effectLst/>
                <a:latin typeface="Interstate"/>
              </a:rPr>
              <a:t>Industry partnerships have the potential to expand access to quality infrastructure careers for people of color and women. Since industry partnerships intentionally broker training, hiring, and advancement opportunities between workers and employers within a particular sector, they can be used to disrupt occupational segregation if they are equity focused. They can also broker apprenticeship strategies, validate industry-specific credentials, and connect community college workforce programs with employers.</a:t>
            </a:r>
          </a:p>
          <a:p>
            <a:pPr algn="l"/>
            <a:r>
              <a:rPr lang="en-US" b="0" i="0" dirty="0">
                <a:solidFill>
                  <a:srgbClr val="231F20"/>
                </a:solidFill>
                <a:effectLst/>
                <a:latin typeface="Interstate"/>
              </a:rPr>
              <a:t>Policymakers can specifically invest in industry partnerships’ capacity to assess industry needs, convene partners to develop and align workforce strategies and programs, and broker services. While these activities are critical, they are rarely directly funded by public dollars.</a:t>
            </a:r>
          </a:p>
          <a:p>
            <a:pPr algn="l"/>
            <a:r>
              <a:rPr lang="en-US" b="0" i="0" dirty="0">
                <a:solidFill>
                  <a:srgbClr val="231F20"/>
                </a:solidFill>
                <a:effectLst/>
                <a:latin typeface="Interstate"/>
              </a:rPr>
              <a:t>Policymakers can also fund infrastructure industry partnerships to develop training, hiring, and advancement strategies intentionally designed to increase opportunities for people of color and women, and to help employers, unions, and training providers adopt and measure equitable, inclusive practices. Such funding can be coupled with technical assistance and learning communities that build partnerships’ capacity to engage in equity-advancing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FEC60-AAF9-9C44-BB3B-0681224E66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6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3E367A-95C5-4FEC-87F6-44E55BAB14EE}" type="slidenum">
              <a:rPr lang="en-US" smtClean="0"/>
              <a:t>23</a:t>
            </a:fld>
            <a:endParaRPr lang="en-US"/>
          </a:p>
        </p:txBody>
      </p:sp>
    </p:spTree>
    <p:extLst>
      <p:ext uri="{BB962C8B-B14F-4D97-AF65-F5344CB8AC3E}">
        <p14:creationId xmlns:p14="http://schemas.microsoft.com/office/powerpoint/2010/main" val="195276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367A-95C5-4FEC-87F6-44E55BAB1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60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367A-95C5-4FEC-87F6-44E55BAB1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91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367A-95C5-4FEC-87F6-44E55BAB1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94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367A-95C5-4FEC-87F6-44E55BAB1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3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367A-95C5-4FEC-87F6-44E55BAB1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414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367A-95C5-4FEC-87F6-44E55BAB1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511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367A-95C5-4FEC-87F6-44E55BAB1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296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 name="Picture 24" descr="Collage of Texas citie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824" cy="6867629"/>
          </a:xfrm>
          <a:prstGeom prst="rect">
            <a:avLst/>
          </a:prstGeom>
          <a:solidFill>
            <a:schemeClr val="accent1">
              <a:lumMod val="50000"/>
            </a:schemeClr>
          </a:solidFill>
        </p:spPr>
      </p:pic>
      <p:pic>
        <p:nvPicPr>
          <p:cNvPr id="7" name="Picture 6" descr="HD-Shadow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1" y="2590078"/>
            <a:ext cx="9052560" cy="1660332"/>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82099" y="2590078"/>
            <a:ext cx="300532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33350" y="2733709"/>
            <a:ext cx="8691106" cy="1373070"/>
          </a:xfrm>
        </p:spPr>
        <p:txBody>
          <a:bodyPr anchor="b">
            <a:noAutofit/>
          </a:bodyPr>
          <a:lstStyle>
            <a:lvl1pPr algn="r">
              <a:defRPr sz="5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38324" y="4394039"/>
            <a:ext cx="6986131" cy="1117687"/>
          </a:xfrm>
          <a:solidFill>
            <a:srgbClr val="85C645"/>
          </a:solidFill>
        </p:spPr>
        <p:txBody>
          <a:bodyPr>
            <a:normAutofit/>
          </a:bodyPr>
          <a:lstStyle>
            <a:lvl1pPr marL="0" indent="0" algn="r">
              <a:buNone/>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50981" y="5936187"/>
            <a:ext cx="2743200" cy="464613"/>
          </a:xfrm>
          <a:solidFill>
            <a:schemeClr val="bg2">
              <a:lumMod val="25000"/>
            </a:schemeClr>
          </a:solidFill>
        </p:spPr>
        <p:txBody>
          <a:bodyPr/>
          <a:lstStyle>
            <a:lvl1pP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9DFADAC-8F53-4D67-A11D-0F34BEDE0714}" type="datetimeFigureOut">
              <a:rPr lang="en-US" smtClean="0"/>
              <a:pPr/>
              <a:t>10/12/2023</a:t>
            </a:fld>
            <a:endParaRPr lang="en-US" dirty="0"/>
          </a:p>
        </p:txBody>
      </p:sp>
      <p:sp>
        <p:nvSpPr>
          <p:cNvPr id="5" name="Footer Placeholder 4"/>
          <p:cNvSpPr>
            <a:spLocks noGrp="1"/>
          </p:cNvSpPr>
          <p:nvPr>
            <p:ph type="ftr" sz="quarter" idx="11"/>
          </p:nvPr>
        </p:nvSpPr>
        <p:spPr>
          <a:xfrm>
            <a:off x="680321" y="5945713"/>
            <a:ext cx="6870660" cy="455087"/>
          </a:xfrm>
          <a:solidFill>
            <a:schemeClr val="bg2">
              <a:lumMod val="25000"/>
            </a:schemeClr>
          </a:solidFill>
        </p:spPr>
        <p:txBody>
          <a:bodyPr/>
          <a:lstStyle>
            <a:lvl1pP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29" name="Text Placeholder 28"/>
          <p:cNvSpPr>
            <a:spLocks noGrp="1"/>
          </p:cNvSpPr>
          <p:nvPr>
            <p:ph type="body" sz="quarter" idx="12"/>
          </p:nvPr>
        </p:nvSpPr>
        <p:spPr>
          <a:xfrm>
            <a:off x="9255125" y="2705100"/>
            <a:ext cx="2841625" cy="1401763"/>
          </a:xfrm>
        </p:spPr>
        <p:txBody>
          <a:bodyPr>
            <a:noAutofit/>
          </a:bodyPr>
          <a:lstStyle>
            <a:lvl1pPr marL="0" indent="0">
              <a:spcBef>
                <a:spcPts val="0"/>
              </a:spcBef>
              <a:buFontTx/>
              <a:buNone/>
              <a:defRPr lang="en-US" sz="2800" dirty="0" smtClean="0"/>
            </a:lvl1pPr>
            <a:lvl2pPr marL="457200" indent="0">
              <a:buFontTx/>
              <a:buNone/>
              <a:defRPr lang="en-US" dirty="0" smtClean="0"/>
            </a:lvl2pPr>
            <a:lvl3pPr marL="914400" indent="0">
              <a:buFontTx/>
              <a:buNone/>
              <a:defRPr lang="en-US" dirty="0" smtClean="0"/>
            </a:lvl3pPr>
            <a:lvl4pPr marL="1371600" indent="0">
              <a:buFontTx/>
              <a:buNone/>
              <a:defRPr lang="en-US" dirty="0" smtClean="0"/>
            </a:lvl4pPr>
            <a:lvl5pPr marL="1828800" indent="0">
              <a:buFontTx/>
              <a:buNone/>
              <a:defRPr lang="en-US" dirty="0"/>
            </a:lvl5pPr>
          </a:lstStyle>
          <a:p>
            <a:pPr lvl="0"/>
            <a:r>
              <a:rPr lang="en-US"/>
              <a:t>Click to edit Master text styles</a:t>
            </a:r>
          </a:p>
        </p:txBody>
      </p:sp>
      <p:sp>
        <p:nvSpPr>
          <p:cNvPr id="30" name="Rectangle 29" descr="Decorative box"/>
          <p:cNvSpPr/>
          <p:nvPr userDrawn="1"/>
        </p:nvSpPr>
        <p:spPr>
          <a:xfrm>
            <a:off x="708894" y="4390347"/>
            <a:ext cx="1129429" cy="1117687"/>
          </a:xfrm>
          <a:prstGeom prst="rect">
            <a:avLst/>
          </a:prstGeom>
          <a:solidFill>
            <a:srgbClr val="85C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TWC 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517" y="4501041"/>
            <a:ext cx="952941" cy="916132"/>
          </a:xfrm>
          <a:prstGeom prst="rect">
            <a:avLst/>
          </a:prstGeom>
        </p:spPr>
      </p:pic>
    </p:spTree>
    <p:extLst>
      <p:ext uri="{BB962C8B-B14F-4D97-AF65-F5344CB8AC3E}">
        <p14:creationId xmlns:p14="http://schemas.microsoft.com/office/powerpoint/2010/main" val="361712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80976" y="4567986"/>
            <a:ext cx="10113206" cy="718389"/>
          </a:xfrm>
        </p:spPr>
        <p:txBody>
          <a:bodyPr vert="horz" lIns="91440" tIns="45720" rIns="91440" bIns="45720" rtlCol="0" anchor="ctr">
            <a:noAutofit/>
          </a:bodyPr>
          <a:lstStyle>
            <a:lvl1pPr>
              <a:defRPr lang="en-US" sz="5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4800" y="5293408"/>
            <a:ext cx="9791699" cy="622971"/>
          </a:xfrm>
          <a:solidFill>
            <a:srgbClr val="85C645"/>
          </a:solidFill>
        </p:spPr>
        <p:txBody>
          <a:bodyP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306926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4400"/>
            </a:lvl1pPr>
          </a:lstStyle>
          <a:p>
            <a:r>
              <a:rPr lang="en-US"/>
              <a:t>Click to edit Master title style</a:t>
            </a:r>
            <a:endParaRPr lang="en-US" dirty="0"/>
          </a:p>
        </p:txBody>
      </p:sp>
      <p:sp>
        <p:nvSpPr>
          <p:cNvPr id="4" name="Text Placeholder 3"/>
          <p:cNvSpPr>
            <a:spLocks noGrp="1"/>
          </p:cNvSpPr>
          <p:nvPr>
            <p:ph type="body" sz="half" idx="2"/>
          </p:nvPr>
        </p:nvSpPr>
        <p:spPr>
          <a:xfrm>
            <a:off x="238126" y="4711614"/>
            <a:ext cx="10056056" cy="1097280"/>
          </a:xfrm>
        </p:spPr>
        <p:txBody>
          <a:bodyPr anchor="ctr">
            <a:normAutofit/>
          </a:bodyPr>
          <a:lstStyle>
            <a:lvl1pPr marL="0" indent="0">
              <a:buNone/>
              <a:defRPr sz="3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365930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40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a:solidFill>
            <a:srgbClr val="85C645"/>
          </a:solidFill>
        </p:spPr>
        <p:txBody>
          <a:bodyPr anchor="ct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237744" y="4711614"/>
            <a:ext cx="10058400" cy="1097280"/>
          </a:xfrm>
        </p:spPr>
        <p:txBody>
          <a:bodyPr anchor="ctr">
            <a:normAutofit/>
          </a:bodyPr>
          <a:lstStyle>
            <a:lvl1pPr marL="0" indent="0">
              <a:buNone/>
              <a:defRPr sz="3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9EE1FB74-2C6E-4D64-9E28-55DA4098E714}"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7003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rgbClr val="85C645"/>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1450" y="4567987"/>
            <a:ext cx="10122731" cy="834538"/>
          </a:xfrm>
        </p:spPr>
        <p:txBody>
          <a:bodyPr anchor="b">
            <a:noAutofit/>
          </a:bodyPr>
          <a:lstStyle>
            <a:lvl1pPr>
              <a:defRPr lang="en-US" sz="5200"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Text Placeholder 3"/>
          <p:cNvSpPr>
            <a:spLocks noGrp="1"/>
          </p:cNvSpPr>
          <p:nvPr>
            <p:ph type="body" sz="half" idx="2"/>
          </p:nvPr>
        </p:nvSpPr>
        <p:spPr>
          <a:xfrm>
            <a:off x="680320" y="5414449"/>
            <a:ext cx="9613862" cy="502255"/>
          </a:xfrm>
          <a:solidFill>
            <a:srgbClr val="005179"/>
          </a:solidFill>
        </p:spPr>
        <p:txBody>
          <a:bodyPr anchor="ctr">
            <a:noAutofit/>
          </a:bodyPr>
          <a:lstStyle>
            <a:lvl1pPr marL="0" indent="0">
              <a:buNone/>
              <a:defRPr sz="3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2228667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200025" y="753228"/>
            <a:ext cx="10094157" cy="1080938"/>
          </a:xfrm>
        </p:spPr>
        <p:txBody>
          <a:bodyP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7" name="Text Placeholder 2"/>
          <p:cNvSpPr>
            <a:spLocks noGrp="1"/>
          </p:cNvSpPr>
          <p:nvPr>
            <p:ph type="body" idx="1"/>
          </p:nvPr>
        </p:nvSpPr>
        <p:spPr>
          <a:xfrm>
            <a:off x="660946" y="2079698"/>
            <a:ext cx="3070034" cy="942974"/>
          </a:xfrm>
          <a:solidFill>
            <a:srgbClr val="85C645"/>
          </a:solidFill>
          <a:effectLst/>
        </p:spPr>
        <p:txBody>
          <a:bodyPr anchor="ctr">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089222"/>
            <a:ext cx="3063240" cy="933449"/>
          </a:xfrm>
          <a:solidFill>
            <a:srgbClr val="85C645"/>
          </a:solidFill>
          <a:effectLst/>
        </p:spPr>
        <p:txBody>
          <a:bodyPr vert="horz" lIns="91440" tIns="45720" rIns="91440" bIns="45720" rtlCol="0" anchor="ctr">
            <a:noAutofit/>
          </a:bodyPr>
          <a:lstStyle>
            <a:lvl1pPr>
              <a:defRPr lang="en-US" sz="2800" b="1" dirty="0" smtClean="0"/>
            </a:lvl1pPr>
          </a:lstStyle>
          <a:p>
            <a:pPr marL="0" lvl="0" indent="0">
              <a:buNone/>
            </a:pPr>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094821"/>
            <a:ext cx="3070025" cy="927850"/>
          </a:xfrm>
          <a:solidFill>
            <a:srgbClr val="85C645"/>
          </a:solidFill>
          <a:effectLst/>
        </p:spPr>
        <p:txBody>
          <a:bodyPr anchor="ctr">
            <a:noAutofit/>
          </a:bodyPr>
          <a:lstStyle>
            <a:lvl1pPr marL="0" indent="0">
              <a:buNone/>
              <a:defRPr lang="en-US" sz="2800" b="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DFADAC-8F53-4D67-A11D-0F34BEDE0714}"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2902734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180975" y="753228"/>
            <a:ext cx="10113207" cy="1080938"/>
          </a:xfrm>
        </p:spPr>
        <p:txBody>
          <a:bodyP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9" name="Text Placeholder 2"/>
          <p:cNvSpPr>
            <a:spLocks noGrp="1"/>
          </p:cNvSpPr>
          <p:nvPr>
            <p:ph type="body" idx="1"/>
          </p:nvPr>
        </p:nvSpPr>
        <p:spPr>
          <a:xfrm>
            <a:off x="680318" y="3906342"/>
            <a:ext cx="3049705" cy="967423"/>
          </a:xfrm>
          <a:solidFill>
            <a:srgbClr val="85C645"/>
          </a:solidFill>
          <a:effectLst/>
        </p:spPr>
        <p:txBody>
          <a:bodyPr anchor="ctr">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3906342"/>
            <a:ext cx="3063240" cy="967423"/>
          </a:xfrm>
          <a:solidFill>
            <a:srgbClr val="85C645"/>
          </a:solidFill>
          <a:effectLst/>
        </p:spPr>
        <p:txBody>
          <a:bodyPr anchor="ctr">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3906342"/>
            <a:ext cx="3063505" cy="967423"/>
          </a:xfrm>
          <a:solidFill>
            <a:srgbClr val="85C645"/>
          </a:solidFill>
          <a:effectLst/>
        </p:spPr>
        <p:txBody>
          <a:bodyPr anchor="ctr">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DFADAC-8F53-4D67-A11D-0F34BEDE0714}"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2762935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00025" y="753228"/>
            <a:ext cx="10094157" cy="1080938"/>
          </a:xfrm>
        </p:spPr>
        <p:txBody>
          <a:bodyPr>
            <a:normAutofit/>
          </a:bodyPr>
          <a:lstStyle>
            <a:lvl1pPr>
              <a:defRPr sz="5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fld id="{D9DFADAC-8F53-4D67-A11D-0F34BEDE071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EE1FB74-2C6E-4D64-9E28-55DA4098E714}" type="slidenum">
              <a:rPr lang="en-US" smtClean="0"/>
              <a:pPr/>
              <a:t>‹#›</a:t>
            </a:fld>
            <a:endParaRPr lang="en-US" dirty="0"/>
          </a:p>
        </p:txBody>
      </p:sp>
    </p:spTree>
    <p:extLst>
      <p:ext uri="{BB962C8B-B14F-4D97-AF65-F5344CB8AC3E}">
        <p14:creationId xmlns:p14="http://schemas.microsoft.com/office/powerpoint/2010/main" val="168344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rgbClr val="85C64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52400" y="2869895"/>
            <a:ext cx="10141782" cy="1090788"/>
          </a:xfrm>
        </p:spPr>
        <p:txBody>
          <a:bodyPr anchor="ctr">
            <a:normAutofit/>
          </a:bodyPr>
          <a:lstStyle>
            <a:lvl1pPr algn="r">
              <a:defRPr sz="5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FADAC-8F53-4D67-A11D-0F34BEDE071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148504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0501" y="753228"/>
            <a:ext cx="10103682" cy="1080938"/>
          </a:xfrm>
        </p:spPr>
        <p:txBody>
          <a:bodyP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noAutofit/>
          </a:bodyPr>
          <a:lstStyle>
            <a:lvl1pPr>
              <a:defRPr sz="3600"/>
            </a:lvl1pPr>
            <a:lvl2pPr>
              <a:defRPr sz="3200"/>
            </a:lvl2pPr>
            <a:lvl3pPr>
              <a:defRPr sz="2800"/>
            </a:lvl3pPr>
            <a:lvl4pPr>
              <a:defRPr sz="2400"/>
            </a:lvl4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594123" y="2336873"/>
            <a:ext cx="4700058" cy="3599316"/>
          </a:xfrm>
        </p:spPr>
        <p:txBody>
          <a:bodyPr>
            <a:noAutofit/>
          </a:bodyPr>
          <a:lstStyle>
            <a:lvl1pPr>
              <a:defRPr sz="3600"/>
            </a:lvl1pPr>
            <a:lvl2pPr>
              <a:defRPr sz="3200"/>
            </a:lvl2pPr>
            <a:lvl3pPr>
              <a:defRPr sz="2800"/>
            </a:lvl3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D9DFADAC-8F53-4D67-A11D-0F34BEDE071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251584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3351" y="753229"/>
            <a:ext cx="10160832" cy="1080937"/>
          </a:xfrm>
        </p:spPr>
        <p:txBody>
          <a:bodyPr>
            <a:norm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80322" y="1970239"/>
            <a:ext cx="4698356" cy="1059769"/>
          </a:xfrm>
          <a:solidFill>
            <a:srgbClr val="85C645"/>
          </a:solidFill>
        </p:spPr>
        <p:txBody>
          <a:bodyPr anchor="ctr">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noAutofit/>
          </a:bodyPr>
          <a:lstStyle>
            <a:lvl1pPr>
              <a:defRPr sz="3200"/>
            </a:lvl1pPr>
            <a:lvl2pPr>
              <a:defRPr sz="2800"/>
            </a:lvl2pPr>
            <a:lvl3pPr>
              <a:defRPr sz="2400"/>
            </a:lvl3pPr>
            <a:lvl4pPr>
              <a:defRPr sz="2800"/>
            </a:lvl4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5594122" y="1977795"/>
            <a:ext cx="4700060" cy="1051154"/>
          </a:xfrm>
          <a:solidFill>
            <a:srgbClr val="85C645"/>
          </a:solidFill>
        </p:spPr>
        <p:txBody>
          <a:bodyPr vert="horz" lIns="91440" tIns="45720" rIns="91440" bIns="45720" rtlCol="0" anchor="ctr">
            <a:noAutofit/>
          </a:bodyPr>
          <a:lstStyle>
            <a:lvl1pPr>
              <a:defRPr lang="en-US" sz="3600" b="1" dirty="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noAutofit/>
          </a:bodyPr>
          <a:lstStyle>
            <a:lvl1pPr>
              <a:defRPr sz="3200"/>
            </a:lvl1pPr>
            <a:lvl2pPr>
              <a:defRPr sz="2800"/>
            </a:lvl2pPr>
          </a:lstStyle>
          <a:p>
            <a:pPr lvl="0"/>
            <a:r>
              <a:rPr lang="en-US"/>
              <a:t>Click to edit Master text styles</a:t>
            </a:r>
          </a:p>
          <a:p>
            <a:pPr lvl="1"/>
            <a:r>
              <a:rPr lang="en-US"/>
              <a:t>Second level</a:t>
            </a:r>
          </a:p>
        </p:txBody>
      </p:sp>
      <p:sp>
        <p:nvSpPr>
          <p:cNvPr id="7" name="Date Placeholder 6"/>
          <p:cNvSpPr>
            <a:spLocks noGrp="1"/>
          </p:cNvSpPr>
          <p:nvPr>
            <p:ph type="dt" sz="half" idx="10"/>
          </p:nvPr>
        </p:nvSpPr>
        <p:spPr/>
        <p:txBody>
          <a:bodyPr/>
          <a:lstStyle/>
          <a:p>
            <a:fld id="{D9DFADAC-8F53-4D67-A11D-0F34BEDE0714}" type="datetimeFigureOut">
              <a:rPr lang="en-US" smtClean="0"/>
              <a:t>10/12/2023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345313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80975" y="753228"/>
            <a:ext cx="10113207" cy="1080938"/>
          </a:xfrm>
        </p:spPr>
        <p:txBody>
          <a:bodyP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DFADAC-8F53-4D67-A11D-0F34BEDE0714}"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12254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9DFADAC-8F53-4D67-A11D-0F34BEDE0714}"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396319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3351" y="753227"/>
            <a:ext cx="10160830" cy="1080940"/>
          </a:xfrm>
        </p:spPr>
        <p:txBody>
          <a:bodyPr anchor="ctr">
            <a:noAutofit/>
          </a:bodyPr>
          <a:lstStyle>
            <a:lvl1pPr>
              <a:defRPr lang="en-US" sz="52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noAutofit/>
          </a:bodyPr>
          <a:lstStyle>
            <a:lvl1pPr>
              <a:defRPr sz="3600"/>
            </a:lvl1pPr>
            <a:lvl2pPr>
              <a:defRPr sz="3200"/>
            </a:lvl2pPr>
            <a:lvl3pPr>
              <a:defRPr sz="2800"/>
            </a:lvl3pPr>
            <a:lvl4pPr>
              <a:defRPr sz="2400"/>
            </a:lvl4pPr>
            <a:lvl5pPr>
              <a:defRPr sz="2000"/>
            </a:lvl5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80322" y="2336872"/>
            <a:ext cx="3790078" cy="3599317"/>
          </a:xfrm>
          <a:solidFill>
            <a:srgbClr val="85C645"/>
          </a:solidFill>
        </p:spPr>
        <p:txBody>
          <a:bodyPr anchor="ctr">
            <a:normAutofit/>
          </a:bodyPr>
          <a:lstStyle>
            <a:lvl1pPr marL="0" indent="0" algn="ctr">
              <a:buNone/>
              <a:defRPr sz="4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407621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00517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1925" y="753228"/>
            <a:ext cx="10132255" cy="1080938"/>
          </a:xfrm>
        </p:spPr>
        <p:txBody>
          <a:bodyPr vert="horz" lIns="91440" tIns="45720" rIns="91440" bIns="45720" rtlCol="0" anchor="ctr">
            <a:noAutofit/>
          </a:bodyPr>
          <a:lstStyle>
            <a:lvl1pPr>
              <a:defRPr lang="en-US" sz="5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a:solidFill>
            <a:srgbClr val="85C645"/>
          </a:solidFill>
        </p:spPr>
        <p:txBody>
          <a:bodyPr anchor="ctr">
            <a:normAutofit/>
          </a:bodyPr>
          <a:lstStyle>
            <a:lvl1pPr marL="0" indent="0" algn="ctr">
              <a:buNone/>
              <a:defRPr sz="4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FADAC-8F53-4D67-A11D-0F34BEDE071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1FB74-2C6E-4D64-9E28-55DA4098E714}" type="slidenum">
              <a:rPr lang="en-US" smtClean="0"/>
              <a:t>‹#›</a:t>
            </a:fld>
            <a:endParaRPr lang="en-US"/>
          </a:p>
        </p:txBody>
      </p:sp>
    </p:spTree>
    <p:extLst>
      <p:ext uri="{BB962C8B-B14F-4D97-AF65-F5344CB8AC3E}">
        <p14:creationId xmlns:p14="http://schemas.microsoft.com/office/powerpoint/2010/main" val="191449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09575" y="753228"/>
            <a:ext cx="9884607" cy="108093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7550981" y="5936186"/>
            <a:ext cx="2743200" cy="548640"/>
          </a:xfrm>
          <a:prstGeom prst="rect">
            <a:avLst/>
          </a:prstGeom>
          <a:solidFill>
            <a:schemeClr val="bg2">
              <a:lumMod val="25000"/>
            </a:schemeClr>
          </a:solidFill>
        </p:spPr>
        <p:txBody>
          <a:bodyPr vert="horz" lIns="91440" tIns="45720" rIns="91440" bIns="45720" rtlCol="0" anchor="ctr"/>
          <a:lstStyle>
            <a:lvl1pPr algn="r">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9DFADAC-8F53-4D67-A11D-0F34BEDE0714}" type="datetimeFigureOut">
              <a:rPr lang="en-US" smtClean="0"/>
              <a:pPr/>
              <a:t>10/12/2023</a:t>
            </a:fld>
            <a:endParaRPr lang="en-US" dirty="0"/>
          </a:p>
        </p:txBody>
      </p:sp>
      <p:sp>
        <p:nvSpPr>
          <p:cNvPr id="5" name="Footer Placeholder 4"/>
          <p:cNvSpPr>
            <a:spLocks noGrp="1"/>
          </p:cNvSpPr>
          <p:nvPr>
            <p:ph type="ftr" sz="quarter" idx="3"/>
          </p:nvPr>
        </p:nvSpPr>
        <p:spPr>
          <a:xfrm>
            <a:off x="680321" y="5936187"/>
            <a:ext cx="6870660" cy="548640"/>
          </a:xfrm>
          <a:prstGeom prst="rect">
            <a:avLst/>
          </a:prstGeom>
          <a:solidFill>
            <a:schemeClr val="bg2">
              <a:lumMod val="25000"/>
            </a:schemeClr>
          </a:solidFill>
        </p:spPr>
        <p:txBody>
          <a:bodyPr vert="horz" lIns="91440" tIns="45720" rIns="91440" bIns="45720" rtlCol="0" anchor="ctr"/>
          <a:lstStyle>
            <a:lvl1pPr algn="l">
              <a:defRPr sz="2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EE1FB74-2C6E-4D64-9E28-55DA4098E714}" type="slidenum">
              <a:rPr lang="en-US" smtClean="0"/>
              <a:t>‹#›</a:t>
            </a:fld>
            <a:endParaRPr lang="en-US"/>
          </a:p>
        </p:txBody>
      </p:sp>
    </p:spTree>
    <p:extLst>
      <p:ext uri="{BB962C8B-B14F-4D97-AF65-F5344CB8AC3E}">
        <p14:creationId xmlns:p14="http://schemas.microsoft.com/office/powerpoint/2010/main" val="13413247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5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lnSpc>
          <a:spcPct val="125000"/>
        </a:lnSpc>
        <a:spcBef>
          <a:spcPts val="1000"/>
        </a:spcBef>
        <a:buFont typeface="Arial" panose="020B0604020202020204" pitchFamily="34" charset="0"/>
        <a:buChar char="•"/>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lgn="l" defTabSz="914400" rtl="0" eaLnBrk="1" latinLnBrk="0" hangingPunct="1">
        <a:lnSpc>
          <a:spcPct val="125000"/>
        </a:lnSpc>
        <a:spcBef>
          <a:spcPts val="500"/>
        </a:spcBef>
        <a:buFont typeface="Arial" panose="020B0604020202020204" pitchFamily="34" charset="0"/>
        <a:buChar char="•"/>
        <a:defRPr sz="4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914400" rtl="0" eaLnBrk="1" latinLnBrk="0" hangingPunct="1">
        <a:lnSpc>
          <a:spcPct val="125000"/>
        </a:lnSpc>
        <a:spcBef>
          <a:spcPts val="500"/>
        </a:spcBef>
        <a:buFont typeface="Arial" panose="020B0604020202020204" pitchFamily="34" charset="0"/>
        <a:buChar char="•"/>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lgn="l" defTabSz="914400" rtl="0" eaLnBrk="1" latinLnBrk="0" hangingPunct="1">
        <a:lnSpc>
          <a:spcPct val="125000"/>
        </a:lnSpc>
        <a:spcBef>
          <a:spcPts val="5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lgn="l" defTabSz="914400" rtl="0" eaLnBrk="1" latinLnBrk="0" hangingPunct="1">
        <a:lnSpc>
          <a:spcPct val="125000"/>
        </a:lnSpc>
        <a:spcBef>
          <a:spcPts val="5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mptroller.texas.gov/programs/broadband/outreach/maps/" TargetMode="External"/><Relationship Id="rId2" Type="http://schemas.openxmlformats.org/officeDocument/2006/relationships/hyperlink" Target="https://comptroller.texas.gov/programs/broadband/about/what/plan.php"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omptroller.texas.gov/programs/broadband/funding/#de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broadbandusa.ntia.doc.gov/sites/default/files/2022-05/BEAD%20NOFO.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broadbandusa.ntia.doc.gov/sites/default/files/2022-05/BEAD%20NOFO.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nationalskillscoalition.org/wp-content/uploads/2023/02/NSC-DigitalDivide_report_Feb2023.pdf" TargetMode="External"/><Relationship Id="rId1" Type="http://schemas.openxmlformats.org/officeDocument/2006/relationships/slideLayout" Target="../slideLayouts/slideLayout2.xml"/><Relationship Id="rId4" Type="http://schemas.openxmlformats.org/officeDocument/2006/relationships/hyperlink" Target="https://tinyurl.com/DigitalSkillDivid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nationalskillscoalition.org/wp-content/uploads/2021/01/12152020-NSC-Boosting-Digital-Literacy.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tinyurl.com/BoostingDL" TargetMode="Externa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nationalskillscoalition.org/resource/publications/expanding-digital-inclusion-via-the-bipartisan-infrastructure-law/?emci=ba1d6e81-2e1e-ed11-bd6e-281878b83d8a&amp;emdi=72a88351-211f-ed11-bd6e-281878b83d8a&amp;ceid=2685568" TargetMode="External"/><Relationship Id="rId1" Type="http://schemas.openxmlformats.org/officeDocument/2006/relationships/slideLayout" Target="../slideLayouts/slideLayout2.xml"/><Relationship Id="rId4" Type="http://schemas.openxmlformats.org/officeDocument/2006/relationships/hyperlink" Target="https://nationalskillscoalition.org/wp-content/uploads/2022/04/4.26-NSC-digital-equity-act-factsheet_v3.pdf"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mailto:amandabs@nationalskillscoalition.or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Advisory Committee Meeting </a:t>
            </a:r>
          </a:p>
        </p:txBody>
      </p:sp>
      <p:sp>
        <p:nvSpPr>
          <p:cNvPr id="8" name="Subtitle 7"/>
          <p:cNvSpPr>
            <a:spLocks noGrp="1"/>
          </p:cNvSpPr>
          <p:nvPr>
            <p:ph type="subTitle" idx="1"/>
          </p:nvPr>
        </p:nvSpPr>
        <p:spPr/>
        <p:txBody>
          <a:bodyPr>
            <a:normAutofit fontScale="92500"/>
          </a:bodyPr>
          <a:lstStyle/>
          <a:p>
            <a:r>
              <a:rPr lang="en-US" dirty="0"/>
              <a:t>TWC- Adult Education </a:t>
            </a:r>
            <a:r>
              <a:rPr lang="en-US"/>
              <a:t>and Literacy</a:t>
            </a:r>
            <a:endParaRPr lang="en-US" dirty="0"/>
          </a:p>
        </p:txBody>
      </p:sp>
      <p:sp>
        <p:nvSpPr>
          <p:cNvPr id="9" name="Text Placeholder 8"/>
          <p:cNvSpPr>
            <a:spLocks noGrp="1"/>
          </p:cNvSpPr>
          <p:nvPr>
            <p:ph type="body" sz="quarter" idx="12"/>
          </p:nvPr>
        </p:nvSpPr>
        <p:spPr/>
        <p:txBody>
          <a:bodyPr/>
          <a:lstStyle/>
          <a:p>
            <a:pPr algn="ctr"/>
            <a:r>
              <a:rPr lang="en-US" sz="2400" dirty="0"/>
              <a:t>Wednesday</a:t>
            </a:r>
          </a:p>
          <a:p>
            <a:pPr algn="ctr"/>
            <a:r>
              <a:rPr lang="en-US" sz="2400" dirty="0"/>
              <a:t>Sept. 27</a:t>
            </a:r>
            <a:r>
              <a:rPr lang="en-US" sz="2400" baseline="30000" dirty="0"/>
              <a:t>th</a:t>
            </a:r>
            <a:r>
              <a:rPr lang="en-US" sz="2400" dirty="0"/>
              <a:t> , 2023 @ 1:30 pm</a:t>
            </a:r>
          </a:p>
        </p:txBody>
      </p:sp>
    </p:spTree>
    <p:extLst>
      <p:ext uri="{BB962C8B-B14F-4D97-AF65-F5344CB8AC3E}">
        <p14:creationId xmlns:p14="http://schemas.microsoft.com/office/powerpoint/2010/main" val="381946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Texas Broadband Development Office</a:t>
            </a:r>
          </a:p>
        </p:txBody>
      </p:sp>
      <p:sp>
        <p:nvSpPr>
          <p:cNvPr id="6" name="Content Placeholder 5"/>
          <p:cNvSpPr>
            <a:spLocks noGrp="1"/>
          </p:cNvSpPr>
          <p:nvPr>
            <p:ph sz="half" idx="1"/>
          </p:nvPr>
        </p:nvSpPr>
        <p:spPr>
          <a:xfrm>
            <a:off x="485999" y="2238936"/>
            <a:ext cx="9769967" cy="4170459"/>
          </a:xfrm>
        </p:spPr>
        <p:txBody>
          <a:bodyPr/>
          <a:lstStyle/>
          <a:p>
            <a:pPr marL="0" indent="0">
              <a:buNone/>
            </a:pPr>
            <a:r>
              <a:rPr lang="en-US" sz="2800" b="1" dirty="0">
                <a:solidFill>
                  <a:srgbClr val="347DC1"/>
                </a:solidFill>
                <a:latin typeface="Arial Black" panose="020B0604020202020204" pitchFamily="34" charset="0"/>
                <a:cs typeface="Arial Black" panose="020B0604020202020204" pitchFamily="34" charset="0"/>
              </a:rPr>
              <a:t>House Bill 5 (87R)</a:t>
            </a:r>
            <a:endParaRPr lang="en-US" sz="2400" b="1" dirty="0">
              <a:solidFill>
                <a:srgbClr val="347DC1"/>
              </a:solidFill>
              <a:latin typeface="Arial Black" panose="020B0604020202020204" pitchFamily="34" charset="0"/>
              <a:cs typeface="Arial Black" panose="020B0604020202020204" pitchFamily="34" charset="0"/>
            </a:endParaRPr>
          </a:p>
          <a:p>
            <a:pPr>
              <a:lnSpc>
                <a:spcPct val="100000"/>
              </a:lnSpc>
            </a:pPr>
            <a:r>
              <a:rPr lang="en-US" sz="1600" dirty="0">
                <a:solidFill>
                  <a:srgbClr val="000000"/>
                </a:solidFill>
              </a:rPr>
              <a:t>Created the Broadband Development Office (BDO) at the Texas Comptroller of Public Accounts</a:t>
            </a:r>
          </a:p>
          <a:p>
            <a:pPr>
              <a:lnSpc>
                <a:spcPct val="100000"/>
              </a:lnSpc>
            </a:pPr>
            <a:r>
              <a:rPr lang="en-US" sz="1600" dirty="0">
                <a:solidFill>
                  <a:srgbClr val="000000"/>
                </a:solidFill>
              </a:rPr>
              <a:t>Required BDO to:</a:t>
            </a:r>
          </a:p>
          <a:p>
            <a:pPr lvl="1">
              <a:lnSpc>
                <a:spcPct val="100000"/>
              </a:lnSpc>
            </a:pPr>
            <a:r>
              <a:rPr lang="en-US" sz="1600" dirty="0">
                <a:solidFill>
                  <a:srgbClr val="000000"/>
                </a:solidFill>
              </a:rPr>
              <a:t>Create a </a:t>
            </a:r>
            <a:r>
              <a:rPr lang="en-US" sz="1600" b="1" dirty="0">
                <a:solidFill>
                  <a:srgbClr val="000000"/>
                </a:solidFill>
                <a:hlinkClick r:id="rId2"/>
              </a:rPr>
              <a:t>state broadband plan </a:t>
            </a:r>
            <a:r>
              <a:rPr lang="en-US" sz="1600" dirty="0">
                <a:solidFill>
                  <a:srgbClr val="000000"/>
                </a:solidFill>
              </a:rPr>
              <a:t>(June 2022)</a:t>
            </a:r>
          </a:p>
          <a:p>
            <a:pPr lvl="1">
              <a:lnSpc>
                <a:spcPct val="100000"/>
              </a:lnSpc>
            </a:pPr>
            <a:r>
              <a:rPr lang="en-US" sz="1600" dirty="0">
                <a:solidFill>
                  <a:srgbClr val="000000"/>
                </a:solidFill>
              </a:rPr>
              <a:t>Create a </a:t>
            </a:r>
            <a:r>
              <a:rPr lang="en-US" sz="1600" b="1" dirty="0">
                <a:solidFill>
                  <a:srgbClr val="000000"/>
                </a:solidFill>
                <a:hlinkClick r:id="rId3"/>
              </a:rPr>
              <a:t>broadband development map </a:t>
            </a:r>
            <a:r>
              <a:rPr lang="en-US" sz="1600" dirty="0">
                <a:solidFill>
                  <a:srgbClr val="000000"/>
                </a:solidFill>
              </a:rPr>
              <a:t>(January 2023)</a:t>
            </a:r>
          </a:p>
          <a:p>
            <a:pPr lvl="1">
              <a:lnSpc>
                <a:spcPct val="100000"/>
              </a:lnSpc>
            </a:pPr>
            <a:r>
              <a:rPr lang="en-US" sz="1600" dirty="0">
                <a:solidFill>
                  <a:srgbClr val="000000"/>
                </a:solidFill>
              </a:rPr>
              <a:t>Implement a broadband development program to administer broadband expansion grants</a:t>
            </a:r>
          </a:p>
          <a:p>
            <a:pPr lvl="1">
              <a:lnSpc>
                <a:spcPct val="100000"/>
              </a:lnSpc>
            </a:pPr>
            <a:r>
              <a:rPr lang="en-US" sz="1600" dirty="0">
                <a:solidFill>
                  <a:srgbClr val="000000"/>
                </a:solidFill>
              </a:rPr>
              <a:t>Serve as an information clearinghouse for state &amp; federal funding opportunities in Texas</a:t>
            </a:r>
          </a:p>
          <a:p>
            <a:pPr>
              <a:lnSpc>
                <a:spcPct val="100000"/>
              </a:lnSpc>
            </a:pPr>
            <a:r>
              <a:rPr lang="en-US" sz="1600" dirty="0">
                <a:solidFill>
                  <a:srgbClr val="000000"/>
                </a:solidFill>
              </a:rPr>
              <a:t>Created the BDO Board of Advisors</a:t>
            </a:r>
          </a:p>
          <a:p>
            <a:pPr lvl="1">
              <a:lnSpc>
                <a:spcPct val="100000"/>
              </a:lnSpc>
            </a:pPr>
            <a:r>
              <a:rPr lang="en-US" sz="1600" dirty="0">
                <a:solidFill>
                  <a:srgbClr val="000000"/>
                </a:solidFill>
              </a:rPr>
              <a:t>Chaired by the Comptroller with seven appointed members by the Governor, Lieutenant Governor, &amp; Speaker</a:t>
            </a:r>
          </a:p>
        </p:txBody>
      </p:sp>
      <p:pic>
        <p:nvPicPr>
          <p:cNvPr id="1026" name="Picture 2" descr="Title &quot;Texas Broadband Plan 2022&quot;">
            <a:extLst>
              <a:ext uri="{FF2B5EF4-FFF2-40B4-BE49-F238E27FC236}">
                <a16:creationId xmlns:a16="http://schemas.microsoft.com/office/drawing/2014/main" id="{366A79FE-D704-51F4-6398-DAC17F2C03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5576" y="2077373"/>
            <a:ext cx="1840942" cy="2246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map of Texas broadband coverage&#10;&#10;">
            <a:extLst>
              <a:ext uri="{FF2B5EF4-FFF2-40B4-BE49-F238E27FC236}">
                <a16:creationId xmlns:a16="http://schemas.microsoft.com/office/drawing/2014/main" id="{845E60F2-1233-5C34-75B8-1DB253C301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5966" y="4217634"/>
            <a:ext cx="1640162" cy="175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94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EC8A0B-76AA-F281-46EC-ABC5D9A6FE26}"/>
              </a:ext>
            </a:extLst>
          </p:cNvPr>
          <p:cNvSpPr>
            <a:spLocks noGrp="1"/>
          </p:cNvSpPr>
          <p:nvPr>
            <p:ph type="title"/>
          </p:nvPr>
        </p:nvSpPr>
        <p:spPr/>
        <p:txBody>
          <a:bodyPr/>
          <a:lstStyle/>
          <a:p>
            <a:r>
              <a:rPr lang="en-US" sz="4400" dirty="0"/>
              <a:t>What is Broadband?</a:t>
            </a:r>
          </a:p>
        </p:txBody>
      </p:sp>
      <p:pic>
        <p:nvPicPr>
          <p:cNvPr id="4100" name="Picture 4">
            <a:extLst>
              <a:ext uri="{FF2B5EF4-FFF2-40B4-BE49-F238E27FC236}">
                <a16:creationId xmlns:a16="http://schemas.microsoft.com/office/drawing/2014/main" id="{06E56B5F-3EA2-1549-687C-0BB14DBDB384}"/>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3418" y="288265"/>
            <a:ext cx="3349782" cy="16356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60E83E-9FE4-7E40-AF83-46D5FEC2AA48}"/>
              </a:ext>
            </a:extLst>
          </p:cNvPr>
          <p:cNvSpPr txBox="1"/>
          <p:nvPr/>
        </p:nvSpPr>
        <p:spPr>
          <a:xfrm>
            <a:off x="371191" y="2329173"/>
            <a:ext cx="10185149" cy="2677656"/>
          </a:xfrm>
          <a:prstGeom prst="rect">
            <a:avLst/>
          </a:prstGeom>
          <a:noFill/>
        </p:spPr>
        <p:txBody>
          <a:bodyPr wrap="square">
            <a:spAutoFit/>
          </a:bodyPr>
          <a:lstStyle/>
          <a:p>
            <a:pPr marL="285750" indent="-285750">
              <a:buFont typeface="Arial" panose="020B0604020202020204" pitchFamily="34" charset="0"/>
              <a:buChar char="•"/>
            </a:pPr>
            <a:r>
              <a:rPr lang="en-US" sz="2400" dirty="0"/>
              <a:t>Federal Communications Commission (FCC) defines broadband as a minimum of 25 Mbps for download &amp; 3 Mbps for upload (25/3)</a:t>
            </a:r>
          </a:p>
          <a:p>
            <a:pPr marL="742950" lvl="1" indent="-285750">
              <a:buFont typeface="Arial" panose="020B0604020202020204" pitchFamily="34" charset="0"/>
              <a:buChar char="•"/>
            </a:pPr>
            <a:r>
              <a:rPr lang="en-US" sz="2400" dirty="0"/>
              <a:t>Federal funding programs target 100/20 for future projects</a:t>
            </a:r>
          </a:p>
          <a:p>
            <a:pPr marL="285750" indent="-285750">
              <a:buFont typeface="Arial" panose="020B0604020202020204" pitchFamily="34" charset="0"/>
              <a:buChar char="•"/>
            </a:pPr>
            <a:r>
              <a:rPr lang="en-US" sz="2400" dirty="0"/>
              <a:t>Interchangeable with “high-speed internet”</a:t>
            </a:r>
          </a:p>
          <a:p>
            <a:pPr marL="285750" indent="-285750">
              <a:buFont typeface="Arial" panose="020B0604020202020204" pitchFamily="34" charset="0"/>
              <a:buChar char="•"/>
            </a:pPr>
            <a:r>
              <a:rPr lang="en-US" sz="2400" dirty="0"/>
              <a:t>Two broadband delivery technologies:</a:t>
            </a:r>
          </a:p>
          <a:p>
            <a:pPr marL="742950" lvl="1" indent="-285750">
              <a:buFont typeface="Arial" panose="020B0604020202020204" pitchFamily="34" charset="0"/>
              <a:buChar char="•"/>
            </a:pPr>
            <a:r>
              <a:rPr lang="en-US" sz="2400" dirty="0"/>
              <a:t>Physical wire and cables (“wired broadband”)</a:t>
            </a:r>
          </a:p>
          <a:p>
            <a:pPr marL="742950" lvl="1" indent="-285750">
              <a:buFont typeface="Arial" panose="020B0604020202020204" pitchFamily="34" charset="0"/>
              <a:buChar char="•"/>
            </a:pPr>
            <a:r>
              <a:rPr lang="en-US" sz="2400" dirty="0"/>
              <a:t>Wireless technology (“wireless broadband”)</a:t>
            </a:r>
          </a:p>
        </p:txBody>
      </p:sp>
      <p:grpSp>
        <p:nvGrpSpPr>
          <p:cNvPr id="4" name="Group 3" descr="Four Pictures, the first is a picture of a bundle of wires with the words &quot;fiber optics&quot;.  Second picture is a picture of a silver wire with a gold stem coming out of it, it says &quot; coaxial cable&quot;.  The third picture is a satellite, with the words &quot;satellite&quot; under it&quot;.  The fourth picture is a big circle, with a small pipe next to it with the words &quot;microwave&quot; next to it.">
            <a:extLst>
              <a:ext uri="{FF2B5EF4-FFF2-40B4-BE49-F238E27FC236}">
                <a16:creationId xmlns:a16="http://schemas.microsoft.com/office/drawing/2014/main" id="{CB126653-A800-FDC3-4A27-67985928E082}"/>
              </a:ext>
            </a:extLst>
          </p:cNvPr>
          <p:cNvGrpSpPr/>
          <p:nvPr/>
        </p:nvGrpSpPr>
        <p:grpSpPr>
          <a:xfrm>
            <a:off x="1524000" y="5075072"/>
            <a:ext cx="9228499" cy="1588532"/>
            <a:chOff x="0" y="4572000"/>
            <a:chExt cx="9228499" cy="1588532"/>
          </a:xfrm>
        </p:grpSpPr>
        <p:pic>
          <p:nvPicPr>
            <p:cNvPr id="5" name="Picture 4">
              <a:extLst>
                <a:ext uri="{FF2B5EF4-FFF2-40B4-BE49-F238E27FC236}">
                  <a16:creationId xmlns:a16="http://schemas.microsoft.com/office/drawing/2014/main" id="{D8239CC9-4C43-CAB0-A712-A97CD3D54BB1}"/>
                </a:ext>
              </a:extLst>
            </p:cNvPr>
            <p:cNvPicPr>
              <a:picLocks noChangeAspect="1"/>
            </p:cNvPicPr>
            <p:nvPr/>
          </p:nvPicPr>
          <p:blipFill>
            <a:blip r:embed="rId3"/>
            <a:stretch>
              <a:fillRect/>
            </a:stretch>
          </p:blipFill>
          <p:spPr>
            <a:xfrm>
              <a:off x="0" y="4572000"/>
              <a:ext cx="9144000" cy="1511127"/>
            </a:xfrm>
            <a:prstGeom prst="rect">
              <a:avLst/>
            </a:prstGeom>
          </p:spPr>
        </p:pic>
        <p:sp>
          <p:nvSpPr>
            <p:cNvPr id="6" name="TextBox 5">
              <a:extLst>
                <a:ext uri="{FF2B5EF4-FFF2-40B4-BE49-F238E27FC236}">
                  <a16:creationId xmlns:a16="http://schemas.microsoft.com/office/drawing/2014/main" id="{74FABE6E-7329-469F-0E8B-830F53D9D401}"/>
                </a:ext>
              </a:extLst>
            </p:cNvPr>
            <p:cNvSpPr txBox="1"/>
            <p:nvPr/>
          </p:nvSpPr>
          <p:spPr>
            <a:xfrm>
              <a:off x="304800" y="5791200"/>
              <a:ext cx="1524000" cy="369332"/>
            </a:xfrm>
            <a:prstGeom prst="rect">
              <a:avLst/>
            </a:prstGeom>
            <a:noFill/>
          </p:spPr>
          <p:txBody>
            <a:bodyPr wrap="square" rtlCol="0">
              <a:spAutoFit/>
            </a:bodyPr>
            <a:lstStyle/>
            <a:p>
              <a:pPr algn="ctr"/>
              <a:r>
                <a:rPr lang="en-US" dirty="0"/>
                <a:t>Fiber Optics</a:t>
              </a:r>
            </a:p>
          </p:txBody>
        </p:sp>
        <p:sp>
          <p:nvSpPr>
            <p:cNvPr id="7" name="TextBox 6">
              <a:extLst>
                <a:ext uri="{FF2B5EF4-FFF2-40B4-BE49-F238E27FC236}">
                  <a16:creationId xmlns:a16="http://schemas.microsoft.com/office/drawing/2014/main" id="{5806C22D-7B6B-9087-ED56-86538317859F}"/>
                </a:ext>
              </a:extLst>
            </p:cNvPr>
            <p:cNvSpPr txBox="1"/>
            <p:nvPr/>
          </p:nvSpPr>
          <p:spPr>
            <a:xfrm>
              <a:off x="5105400" y="5791200"/>
              <a:ext cx="1524000" cy="369332"/>
            </a:xfrm>
            <a:prstGeom prst="rect">
              <a:avLst/>
            </a:prstGeom>
            <a:noFill/>
          </p:spPr>
          <p:txBody>
            <a:bodyPr wrap="square" rtlCol="0">
              <a:spAutoFit/>
            </a:bodyPr>
            <a:lstStyle/>
            <a:p>
              <a:pPr algn="ctr"/>
              <a:r>
                <a:rPr lang="en-US" dirty="0"/>
                <a:t>Satellite</a:t>
              </a:r>
            </a:p>
          </p:txBody>
        </p:sp>
        <p:sp>
          <p:nvSpPr>
            <p:cNvPr id="9" name="TextBox 8">
              <a:extLst>
                <a:ext uri="{FF2B5EF4-FFF2-40B4-BE49-F238E27FC236}">
                  <a16:creationId xmlns:a16="http://schemas.microsoft.com/office/drawing/2014/main" id="{DC0E0E4D-73CA-1C19-784F-A7F3909EC50F}"/>
                </a:ext>
              </a:extLst>
            </p:cNvPr>
            <p:cNvSpPr txBox="1"/>
            <p:nvPr/>
          </p:nvSpPr>
          <p:spPr>
            <a:xfrm>
              <a:off x="3276601" y="5451142"/>
              <a:ext cx="1524000" cy="369332"/>
            </a:xfrm>
            <a:prstGeom prst="rect">
              <a:avLst/>
            </a:prstGeom>
            <a:noFill/>
          </p:spPr>
          <p:txBody>
            <a:bodyPr wrap="square" rtlCol="0">
              <a:spAutoFit/>
            </a:bodyPr>
            <a:lstStyle/>
            <a:p>
              <a:pPr algn="ctr"/>
              <a:r>
                <a:rPr lang="en-US" dirty="0"/>
                <a:t>Coaxial Cable</a:t>
              </a:r>
            </a:p>
          </p:txBody>
        </p:sp>
        <p:sp>
          <p:nvSpPr>
            <p:cNvPr id="10" name="TextBox 9">
              <a:extLst>
                <a:ext uri="{FF2B5EF4-FFF2-40B4-BE49-F238E27FC236}">
                  <a16:creationId xmlns:a16="http://schemas.microsoft.com/office/drawing/2014/main" id="{8894D21F-EB7E-D195-A990-23B16B85F7E4}"/>
                </a:ext>
              </a:extLst>
            </p:cNvPr>
            <p:cNvSpPr txBox="1"/>
            <p:nvPr/>
          </p:nvSpPr>
          <p:spPr>
            <a:xfrm>
              <a:off x="7704499" y="5697331"/>
              <a:ext cx="1524000" cy="369332"/>
            </a:xfrm>
            <a:prstGeom prst="rect">
              <a:avLst/>
            </a:prstGeom>
            <a:noFill/>
          </p:spPr>
          <p:txBody>
            <a:bodyPr wrap="square" rtlCol="0">
              <a:spAutoFit/>
            </a:bodyPr>
            <a:lstStyle/>
            <a:p>
              <a:pPr algn="ctr"/>
              <a:r>
                <a:rPr lang="en-US" dirty="0"/>
                <a:t>Microwave</a:t>
              </a:r>
            </a:p>
          </p:txBody>
        </p:sp>
      </p:grpSp>
    </p:spTree>
    <p:extLst>
      <p:ext uri="{BB962C8B-B14F-4D97-AF65-F5344CB8AC3E}">
        <p14:creationId xmlns:p14="http://schemas.microsoft.com/office/powerpoint/2010/main" val="425515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EC8A0B-76AA-F281-46EC-ABC5D9A6FE26}"/>
              </a:ext>
            </a:extLst>
          </p:cNvPr>
          <p:cNvSpPr>
            <a:spLocks noGrp="1"/>
          </p:cNvSpPr>
          <p:nvPr>
            <p:ph type="title"/>
          </p:nvPr>
        </p:nvSpPr>
        <p:spPr/>
        <p:txBody>
          <a:bodyPr/>
          <a:lstStyle/>
          <a:p>
            <a:r>
              <a:rPr lang="en-US" sz="4400" dirty="0"/>
              <a:t>What is Digital Opportunity?</a:t>
            </a:r>
          </a:p>
        </p:txBody>
      </p:sp>
      <p:pic>
        <p:nvPicPr>
          <p:cNvPr id="9" name="Picture 8" descr="A square box with objects inside.  First object is a person at a computer with the words &quot;Digital literacy&quot;. The second object is a picture of dollar bills with the words &quot;affordable service&quot;.  The third picture is a person with a headset on with the words &quot;Quality technical support&quot;  The fourth picture is to spokes with the title &quot;Applications and online content&quot; The final and fifth picture is a picture of a computer and computer screen with the words &quot;internet-enabled devices&quot;">
            <a:extLst>
              <a:ext uri="{FF2B5EF4-FFF2-40B4-BE49-F238E27FC236}">
                <a16:creationId xmlns:a16="http://schemas.microsoft.com/office/drawing/2014/main" id="{7183DF9A-934D-E755-EDBA-9EA874BFDC9E}"/>
              </a:ext>
            </a:extLst>
          </p:cNvPr>
          <p:cNvPicPr>
            <a:picLocks noChangeAspect="1"/>
          </p:cNvPicPr>
          <p:nvPr/>
        </p:nvPicPr>
        <p:blipFill>
          <a:blip r:embed="rId2"/>
          <a:stretch>
            <a:fillRect/>
          </a:stretch>
        </p:blipFill>
        <p:spPr>
          <a:xfrm>
            <a:off x="1140737" y="2171697"/>
            <a:ext cx="9017252" cy="4469019"/>
          </a:xfrm>
          <a:prstGeom prst="rect">
            <a:avLst/>
          </a:prstGeom>
        </p:spPr>
      </p:pic>
    </p:spTree>
    <p:extLst>
      <p:ext uri="{BB962C8B-B14F-4D97-AF65-F5344CB8AC3E}">
        <p14:creationId xmlns:p14="http://schemas.microsoft.com/office/powerpoint/2010/main" val="3925174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Infrastructure and Jobs Act (IIJA)</a:t>
            </a:r>
          </a:p>
        </p:txBody>
      </p:sp>
      <p:graphicFrame>
        <p:nvGraphicFramePr>
          <p:cNvPr id="22" name="Table 21" descr="Box with &quot;Broadband Equity, access and Deployment (BEAD)- $3.3b">
            <a:extLst>
              <a:ext uri="{FF2B5EF4-FFF2-40B4-BE49-F238E27FC236}">
                <a16:creationId xmlns:a16="http://schemas.microsoft.com/office/drawing/2014/main" id="{31A7C459-CFDD-1445-7F5A-B00533C019ED}"/>
              </a:ext>
            </a:extLst>
          </p:cNvPr>
          <p:cNvGraphicFramePr>
            <a:graphicFrameLocks noGrp="1"/>
          </p:cNvGraphicFramePr>
          <p:nvPr>
            <p:extLst>
              <p:ext uri="{D42A27DB-BD31-4B8C-83A1-F6EECF244321}">
                <p14:modId xmlns:p14="http://schemas.microsoft.com/office/powerpoint/2010/main" val="2699277402"/>
              </p:ext>
            </p:extLst>
          </p:nvPr>
        </p:nvGraphicFramePr>
        <p:xfrm>
          <a:off x="190501" y="2830641"/>
          <a:ext cx="5052209" cy="3818550"/>
        </p:xfrm>
        <a:graphic>
          <a:graphicData uri="http://schemas.openxmlformats.org/drawingml/2006/table">
            <a:tbl>
              <a:tblPr firstRow="1"/>
              <a:tblGrid>
                <a:gridCol w="5052209">
                  <a:extLst>
                    <a:ext uri="{9D8B030D-6E8A-4147-A177-3AD203B41FA5}">
                      <a16:colId xmlns:a16="http://schemas.microsoft.com/office/drawing/2014/main" val="1636211965"/>
                    </a:ext>
                  </a:extLst>
                </a:gridCol>
              </a:tblGrid>
              <a:tr h="1367254">
                <a:tc>
                  <a:txBody>
                    <a:bodyPr/>
                    <a:lstStyle/>
                    <a:p>
                      <a:pPr algn="l" fontAlgn="base"/>
                      <a:r>
                        <a:rPr lang="en-US" sz="2000" b="1" i="0" dirty="0">
                          <a:solidFill>
                            <a:srgbClr val="FFFFFF"/>
                          </a:solidFill>
                          <a:effectLst/>
                          <a:latin typeface="Verdana" panose="020B0604030504040204" pitchFamily="34" charset="0"/>
                          <a:ea typeface="Verdana" panose="020B0604030504040204" pitchFamily="34" charset="0"/>
                        </a:rPr>
                        <a:t>Broadband Equity, Access, &amp; Deployment (BEAD) - $3.3b</a:t>
                      </a:r>
                      <a:r>
                        <a:rPr lang="en-US" sz="2000" b="0" i="0" dirty="0">
                          <a:solidFill>
                            <a:srgbClr val="FFFFFF"/>
                          </a:solidFill>
                          <a:effectLst/>
                          <a:latin typeface="Verdana" panose="020B0604030504040204" pitchFamily="34" charset="0"/>
                          <a:ea typeface="Verdana" panose="020B0604030504040204" pitchFamily="34" charset="0"/>
                        </a:rPr>
                        <a:t>​</a:t>
                      </a:r>
                      <a:endParaRPr lang="en-US" sz="1100" b="0" i="0" dirty="0">
                        <a:solidFill>
                          <a:srgbClr val="000000"/>
                        </a:solidFill>
                        <a:effectLst/>
                        <a:latin typeface="Verdana" panose="020B0604030504040204" pitchFamily="34" charset="0"/>
                        <a:ea typeface="Verdana" panose="020B0604030504040204" pitchFamily="34" charset="0"/>
                      </a:endParaRPr>
                    </a:p>
                  </a:txBody>
                  <a:tcPr marL="47147" marR="47147" marT="23573" marB="23573"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100FF"/>
                      </a:solidFill>
                      <a:prstDash val="solid"/>
                      <a:round/>
                      <a:headEnd type="none" w="med" len="med"/>
                      <a:tailEnd type="none" w="med" len="med"/>
                    </a:lnT>
                    <a:lnB w="12700" cap="flat" cmpd="sng" algn="ctr">
                      <a:solidFill>
                        <a:srgbClr val="A100FF"/>
                      </a:solidFill>
                      <a:prstDash val="solid"/>
                      <a:round/>
                      <a:headEnd type="none" w="med" len="med"/>
                      <a:tailEnd type="none" w="med" len="med"/>
                    </a:lnB>
                    <a:solidFill>
                      <a:srgbClr val="65656A"/>
                    </a:solidFill>
                  </a:tcPr>
                </a:tc>
                <a:extLst>
                  <a:ext uri="{0D108BD9-81ED-4DB2-BD59-A6C34878D82A}">
                    <a16:rowId xmlns:a16="http://schemas.microsoft.com/office/drawing/2014/main" val="3855673630"/>
                  </a:ext>
                </a:extLst>
              </a:tr>
              <a:tr h="675769">
                <a:tc>
                  <a:txBody>
                    <a:bodyPr/>
                    <a:lstStyle/>
                    <a:p>
                      <a:pPr algn="l" fontAlgn="base"/>
                      <a:r>
                        <a:rPr lang="en-US" sz="1400" b="0" i="0" dirty="0">
                          <a:solidFill>
                            <a:srgbClr val="000000"/>
                          </a:solidFill>
                          <a:effectLst/>
                          <a:latin typeface="Verdana" panose="020B0604030504040204" pitchFamily="34" charset="0"/>
                          <a:ea typeface="Verdana" panose="020B0604030504040204" pitchFamily="34" charset="0"/>
                        </a:rPr>
                        <a:t>Expands high-speed Internet access by funding planning, deployment, and adoption​</a:t>
                      </a:r>
                      <a:endParaRPr lang="en-US" sz="1600" b="0" i="0" dirty="0">
                        <a:solidFill>
                          <a:srgbClr val="000000"/>
                        </a:solidFill>
                        <a:effectLst/>
                        <a:latin typeface="Verdana" panose="020B0604030504040204" pitchFamily="34" charset="0"/>
                        <a:ea typeface="Verdana" panose="020B0604030504040204" pitchFamily="34" charset="0"/>
                      </a:endParaRPr>
                    </a:p>
                  </a:txBody>
                  <a:tcPr marL="47147" marR="47147" marT="23573" marB="2357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100FF"/>
                      </a:solidFill>
                      <a:prstDash val="solid"/>
                      <a:round/>
                      <a:headEnd type="none" w="med" len="med"/>
                      <a:tailEnd type="none" w="med" len="med"/>
                    </a:lnT>
                    <a:lnB w="3810" cap="flat" cmpd="sng" algn="ctr">
                      <a:solidFill>
                        <a:srgbClr val="65656A"/>
                      </a:solidFill>
                      <a:prstDash val="solid"/>
                      <a:round/>
                      <a:headEnd type="none" w="med" len="med"/>
                      <a:tailEnd type="none" w="med" len="med"/>
                    </a:lnB>
                  </a:tcPr>
                </a:tc>
                <a:extLst>
                  <a:ext uri="{0D108BD9-81ED-4DB2-BD59-A6C34878D82A}">
                    <a16:rowId xmlns:a16="http://schemas.microsoft.com/office/drawing/2014/main" val="507232839"/>
                  </a:ext>
                </a:extLst>
              </a:tr>
              <a:tr h="1775527">
                <a:tc>
                  <a:txBody>
                    <a:bodyPr/>
                    <a:lstStyle/>
                    <a:p>
                      <a:pPr algn="l" fontAlgn="base"/>
                      <a:r>
                        <a:rPr lang="en-US" sz="1400" b="1" i="0" dirty="0">
                          <a:solidFill>
                            <a:srgbClr val="000000"/>
                          </a:solidFill>
                          <a:effectLst/>
                          <a:latin typeface="Verdana" panose="020B0604030504040204" pitchFamily="34" charset="0"/>
                          <a:ea typeface="Verdana" panose="020B0604030504040204" pitchFamily="34" charset="0"/>
                        </a:rPr>
                        <a:t>$5M in planning funds </a:t>
                      </a:r>
                      <a:r>
                        <a:rPr lang="en-US" sz="1400" b="0" i="0" dirty="0">
                          <a:solidFill>
                            <a:srgbClr val="000000"/>
                          </a:solidFill>
                          <a:effectLst/>
                          <a:latin typeface="Verdana" panose="020B0604030504040204" pitchFamily="34" charset="0"/>
                          <a:ea typeface="Verdana" panose="020B0604030504040204" pitchFamily="34" charset="0"/>
                        </a:rPr>
                        <a:t>to:​</a:t>
                      </a:r>
                      <a:endParaRPr lang="en-US" sz="1600" b="0" i="0" dirty="0">
                        <a:solidFill>
                          <a:srgbClr val="000000"/>
                        </a:solidFill>
                        <a:effectLst/>
                        <a:latin typeface="Verdana" panose="020B0604030504040204" pitchFamily="34" charset="0"/>
                        <a:ea typeface="Verdana" panose="020B0604030504040204" pitchFamily="34" charset="0"/>
                      </a:endParaRPr>
                    </a:p>
                    <a:p>
                      <a:pPr algn="l" fontAlgn="base">
                        <a:buFont typeface="Arial" panose="020B0604020202020204" pitchFamily="34" charset="0"/>
                        <a:buChar char="•"/>
                      </a:pPr>
                      <a:r>
                        <a:rPr lang="en-US" sz="1400" b="0" i="0" dirty="0">
                          <a:solidFill>
                            <a:srgbClr val="000000"/>
                          </a:solidFill>
                          <a:effectLst/>
                          <a:latin typeface="Verdana" panose="020B0604030504040204" pitchFamily="34" charset="0"/>
                          <a:ea typeface="Verdana" panose="020B0604030504040204" pitchFamily="34" charset="0"/>
                        </a:rPr>
                        <a:t> Help close the availability gap​</a:t>
                      </a:r>
                      <a:endParaRPr lang="en-US" sz="1200" b="0" i="0" dirty="0">
                        <a:solidFill>
                          <a:srgbClr val="000000"/>
                        </a:solidFill>
                        <a:effectLst/>
                        <a:latin typeface="Verdana" panose="020B0604030504040204" pitchFamily="34" charset="0"/>
                        <a:ea typeface="Verdana" panose="020B0604030504040204" pitchFamily="34" charset="0"/>
                      </a:endParaRPr>
                    </a:p>
                    <a:p>
                      <a:pPr algn="l" fontAlgn="base">
                        <a:buFont typeface="Arial" panose="020B0604020202020204" pitchFamily="34" charset="0"/>
                        <a:buChar char="•"/>
                      </a:pPr>
                      <a:r>
                        <a:rPr lang="en-US" sz="1400" b="0" i="0" dirty="0">
                          <a:solidFill>
                            <a:srgbClr val="000000"/>
                          </a:solidFill>
                          <a:effectLst/>
                          <a:latin typeface="Verdana" panose="020B0604030504040204" pitchFamily="34" charset="0"/>
                          <a:ea typeface="Verdana" panose="020B0604030504040204" pitchFamily="34" charset="0"/>
                        </a:rPr>
                        <a:t> Develop </a:t>
                      </a:r>
                      <a:r>
                        <a:rPr lang="en-US" sz="1400" b="0" i="1" dirty="0">
                          <a:solidFill>
                            <a:srgbClr val="000000"/>
                          </a:solidFill>
                          <a:effectLst/>
                          <a:latin typeface="Verdana" panose="020B0604030504040204" pitchFamily="34" charset="0"/>
                          <a:ea typeface="Verdana" panose="020B0604030504040204" pitchFamily="34" charset="0"/>
                        </a:rPr>
                        <a:t>Five-Year Action Plan</a:t>
                      </a:r>
                      <a:r>
                        <a:rPr lang="en-US" sz="1400" b="0" i="0" dirty="0">
                          <a:solidFill>
                            <a:srgbClr val="000000"/>
                          </a:solidFill>
                          <a:effectLst/>
                          <a:latin typeface="Verdana" panose="020B0604030504040204" pitchFamily="34" charset="0"/>
                          <a:ea typeface="Verdana" panose="020B0604030504040204" pitchFamily="34" charset="0"/>
                        </a:rPr>
                        <a:t>​</a:t>
                      </a:r>
                      <a:endParaRPr lang="en-US" sz="1200" b="0" i="0" dirty="0">
                        <a:solidFill>
                          <a:srgbClr val="000000"/>
                        </a:solidFill>
                        <a:effectLst/>
                        <a:latin typeface="Verdana" panose="020B0604030504040204" pitchFamily="34" charset="0"/>
                        <a:ea typeface="Verdana" panose="020B0604030504040204" pitchFamily="34" charset="0"/>
                      </a:endParaRPr>
                    </a:p>
                    <a:p>
                      <a:pPr algn="l" fontAlgn="base">
                        <a:buFont typeface="Arial" panose="020B0604020202020204" pitchFamily="34" charset="0"/>
                        <a:buChar char="•"/>
                      </a:pPr>
                      <a:r>
                        <a:rPr lang="en-US" sz="1400" b="0" i="0" dirty="0">
                          <a:solidFill>
                            <a:srgbClr val="000000"/>
                          </a:solidFill>
                          <a:effectLst/>
                          <a:latin typeface="Verdana" panose="020B0604030504040204" pitchFamily="34" charset="0"/>
                          <a:ea typeface="Verdana" panose="020B0604030504040204" pitchFamily="34" charset="0"/>
                        </a:rPr>
                        <a:t> Conduct research and data collection​</a:t>
                      </a:r>
                      <a:endParaRPr lang="en-US" sz="1200" b="0" i="0" dirty="0">
                        <a:solidFill>
                          <a:srgbClr val="000000"/>
                        </a:solidFill>
                        <a:effectLst/>
                        <a:latin typeface="Verdana" panose="020B0604030504040204" pitchFamily="34" charset="0"/>
                        <a:ea typeface="Verdana" panose="020B0604030504040204" pitchFamily="34" charset="0"/>
                      </a:endParaRPr>
                    </a:p>
                    <a:p>
                      <a:pPr algn="l" fontAlgn="base">
                        <a:buFont typeface="Arial" panose="020B0604020202020204" pitchFamily="34" charset="0"/>
                        <a:buChar char="•"/>
                      </a:pPr>
                      <a:r>
                        <a:rPr lang="en-US" sz="1400" b="0" i="0" dirty="0">
                          <a:solidFill>
                            <a:srgbClr val="000000"/>
                          </a:solidFill>
                          <a:effectLst/>
                          <a:latin typeface="Verdana" panose="020B0604030504040204" pitchFamily="34" charset="0"/>
                          <a:ea typeface="Verdana" panose="020B0604030504040204" pitchFamily="34" charset="0"/>
                        </a:rPr>
                        <a:t> Facilitate publications, outreach, and communications support​</a:t>
                      </a:r>
                      <a:endParaRPr lang="en-US" sz="1200" b="0" i="0" dirty="0">
                        <a:solidFill>
                          <a:srgbClr val="000000"/>
                        </a:solidFill>
                        <a:effectLst/>
                        <a:latin typeface="Verdana" panose="020B0604030504040204" pitchFamily="34" charset="0"/>
                        <a:ea typeface="Verdana" panose="020B0604030504040204" pitchFamily="34" charset="0"/>
                      </a:endParaRPr>
                    </a:p>
                  </a:txBody>
                  <a:tcPr marL="47147" marR="47147" marT="23573" marB="2357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 cap="flat" cmpd="sng" algn="ctr">
                      <a:solidFill>
                        <a:srgbClr val="65656A"/>
                      </a:solidFill>
                      <a:prstDash val="solid"/>
                      <a:round/>
                      <a:headEnd type="none" w="med" len="med"/>
                      <a:tailEnd type="none" w="med" len="med"/>
                    </a:lnT>
                    <a:lnB w="12700" cap="flat" cmpd="sng" algn="ctr">
                      <a:solidFill>
                        <a:srgbClr val="A100FF"/>
                      </a:solidFill>
                      <a:prstDash val="solid"/>
                      <a:round/>
                      <a:headEnd type="none" w="med" len="med"/>
                      <a:tailEnd type="none" w="med" len="med"/>
                    </a:lnB>
                  </a:tcPr>
                </a:tc>
                <a:extLst>
                  <a:ext uri="{0D108BD9-81ED-4DB2-BD59-A6C34878D82A}">
                    <a16:rowId xmlns:a16="http://schemas.microsoft.com/office/drawing/2014/main" val="334523691"/>
                  </a:ext>
                </a:extLst>
              </a:tr>
            </a:tbl>
          </a:graphicData>
        </a:graphic>
      </p:graphicFrame>
      <p:graphicFrame>
        <p:nvGraphicFramePr>
          <p:cNvPr id="32" name="Table 31" descr="Texas Digital Opportunity Plan (TDOP) - Funds TBD">
            <a:extLst>
              <a:ext uri="{FF2B5EF4-FFF2-40B4-BE49-F238E27FC236}">
                <a16:creationId xmlns:a16="http://schemas.microsoft.com/office/drawing/2014/main" id="{C997F31B-792C-CF7A-249A-861AC05694F3}"/>
              </a:ext>
            </a:extLst>
          </p:cNvPr>
          <p:cNvGraphicFramePr>
            <a:graphicFrameLocks noGrp="1"/>
          </p:cNvGraphicFramePr>
          <p:nvPr>
            <p:extLst>
              <p:ext uri="{D42A27DB-BD31-4B8C-83A1-F6EECF244321}">
                <p14:modId xmlns:p14="http://schemas.microsoft.com/office/powerpoint/2010/main" val="1874658339"/>
              </p:ext>
            </p:extLst>
          </p:nvPr>
        </p:nvGraphicFramePr>
        <p:xfrm>
          <a:off x="5513561" y="2828629"/>
          <a:ext cx="4943568" cy="3818549"/>
        </p:xfrm>
        <a:graphic>
          <a:graphicData uri="http://schemas.openxmlformats.org/drawingml/2006/table">
            <a:tbl>
              <a:tblPr firstRow="1"/>
              <a:tblGrid>
                <a:gridCol w="4943568">
                  <a:extLst>
                    <a:ext uri="{9D8B030D-6E8A-4147-A177-3AD203B41FA5}">
                      <a16:colId xmlns:a16="http://schemas.microsoft.com/office/drawing/2014/main" val="1516306713"/>
                    </a:ext>
                  </a:extLst>
                </a:gridCol>
              </a:tblGrid>
              <a:tr h="1303216">
                <a:tc>
                  <a:txBody>
                    <a:bodyPr/>
                    <a:lstStyle/>
                    <a:p>
                      <a:pPr algn="l" fontAlgn="base"/>
                      <a:r>
                        <a:rPr lang="en-US" sz="2000" b="1" i="0" dirty="0">
                          <a:solidFill>
                            <a:srgbClr val="FFFFFF"/>
                          </a:solidFill>
                          <a:effectLst/>
                          <a:latin typeface="Verdana" panose="020B0604030504040204" pitchFamily="34" charset="0"/>
                          <a:ea typeface="Verdana" panose="020B0604030504040204" pitchFamily="34" charset="0"/>
                        </a:rPr>
                        <a:t>Texas Digital Opportunity Plan (TDOP) – Funds TBD</a:t>
                      </a:r>
                      <a:r>
                        <a:rPr lang="en-US" sz="2000" b="0" i="0" dirty="0">
                          <a:solidFill>
                            <a:srgbClr val="FFFFFF"/>
                          </a:solidFill>
                          <a:effectLst/>
                          <a:latin typeface="Verdana" panose="020B0604030504040204" pitchFamily="34" charset="0"/>
                          <a:ea typeface="Verdana" panose="020B0604030504040204" pitchFamily="34" charset="0"/>
                        </a:rPr>
                        <a:t>​</a:t>
                      </a:r>
                      <a:endParaRPr lang="en-US" sz="1100" b="0" i="0" dirty="0">
                        <a:solidFill>
                          <a:srgbClr val="000000"/>
                        </a:solidFill>
                        <a:effectLst/>
                        <a:latin typeface="Verdana" panose="020B0604030504040204" pitchFamily="34" charset="0"/>
                        <a:ea typeface="Verdana" panose="020B0604030504040204" pitchFamily="34" charset="0"/>
                      </a:endParaRPr>
                    </a:p>
                  </a:txBody>
                  <a:tcPr marL="46738" marR="46738" marT="23369" marB="23369"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100FF"/>
                      </a:solidFill>
                      <a:prstDash val="solid"/>
                      <a:round/>
                      <a:headEnd type="none" w="med" len="med"/>
                      <a:tailEnd type="none" w="med" len="med"/>
                    </a:lnT>
                    <a:lnB w="12700" cap="flat" cmpd="sng" algn="ctr">
                      <a:solidFill>
                        <a:srgbClr val="A100FF"/>
                      </a:solidFill>
                      <a:prstDash val="solid"/>
                      <a:round/>
                      <a:headEnd type="none" w="med" len="med"/>
                      <a:tailEnd type="none" w="med" len="med"/>
                    </a:lnB>
                    <a:solidFill>
                      <a:srgbClr val="65656A"/>
                    </a:solidFill>
                  </a:tcPr>
                </a:tc>
                <a:extLst>
                  <a:ext uri="{0D108BD9-81ED-4DB2-BD59-A6C34878D82A}">
                    <a16:rowId xmlns:a16="http://schemas.microsoft.com/office/drawing/2014/main" val="2767698312"/>
                  </a:ext>
                </a:extLst>
              </a:tr>
              <a:tr h="684552">
                <a:tc>
                  <a:txBody>
                    <a:bodyPr/>
                    <a:lstStyle/>
                    <a:p>
                      <a:pPr algn="l" fontAlgn="base"/>
                      <a:r>
                        <a:rPr lang="en-US" sz="1400" b="1" i="0" dirty="0">
                          <a:solidFill>
                            <a:srgbClr val="65656A"/>
                          </a:solidFill>
                          <a:effectLst/>
                          <a:latin typeface="Verdana" panose="020B0604030504040204" pitchFamily="34" charset="0"/>
                          <a:ea typeface="Verdana" panose="020B0604030504040204" pitchFamily="34" charset="0"/>
                        </a:rPr>
                        <a:t>​</a:t>
                      </a:r>
                      <a:r>
                        <a:rPr lang="en-US" sz="1400" b="0" i="0" dirty="0">
                          <a:solidFill>
                            <a:srgbClr val="000000"/>
                          </a:solidFill>
                          <a:effectLst/>
                          <a:latin typeface="Verdana" panose="020B0604030504040204" pitchFamily="34" charset="0"/>
                          <a:ea typeface="Verdana" panose="020B0604030504040204" pitchFamily="34" charset="0"/>
                        </a:rPr>
                        <a:t>Ensures people and communities have the skills and tech to participate in the digital economy​</a:t>
                      </a:r>
                      <a:endParaRPr lang="en-US" sz="1600" b="0" i="0" dirty="0">
                        <a:solidFill>
                          <a:srgbClr val="000000"/>
                        </a:solidFill>
                        <a:effectLst/>
                        <a:latin typeface="Verdana" panose="020B0604030504040204" pitchFamily="34" charset="0"/>
                        <a:ea typeface="Verdana" panose="020B0604030504040204" pitchFamily="34" charset="0"/>
                      </a:endParaRPr>
                    </a:p>
                  </a:txBody>
                  <a:tcPr marL="46738" marR="46738" marT="23369" marB="233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100FF"/>
                      </a:solidFill>
                      <a:prstDash val="solid"/>
                      <a:round/>
                      <a:headEnd type="none" w="med" len="med"/>
                      <a:tailEnd type="none" w="med" len="med"/>
                    </a:lnT>
                    <a:lnB w="3810" cap="flat" cmpd="sng" algn="ctr">
                      <a:solidFill>
                        <a:srgbClr val="65656A"/>
                      </a:solidFill>
                      <a:prstDash val="solid"/>
                      <a:round/>
                      <a:headEnd type="none" w="med" len="med"/>
                      <a:tailEnd type="none" w="med" len="med"/>
                    </a:lnB>
                  </a:tcPr>
                </a:tc>
                <a:extLst>
                  <a:ext uri="{0D108BD9-81ED-4DB2-BD59-A6C34878D82A}">
                    <a16:rowId xmlns:a16="http://schemas.microsoft.com/office/drawing/2014/main" val="822439002"/>
                  </a:ext>
                </a:extLst>
              </a:tr>
              <a:tr h="1830781">
                <a:tc>
                  <a:txBody>
                    <a:bodyPr/>
                    <a:lstStyle/>
                    <a:p>
                      <a:pPr algn="l" fontAlgn="base"/>
                      <a:r>
                        <a:rPr lang="en-US" sz="1600" b="1" i="0" dirty="0">
                          <a:solidFill>
                            <a:srgbClr val="000000"/>
                          </a:solidFill>
                          <a:effectLst/>
                          <a:latin typeface="Verdana" panose="020B0604030504040204" pitchFamily="34" charset="0"/>
                          <a:ea typeface="Verdana" panose="020B0604030504040204" pitchFamily="34" charset="0"/>
                        </a:rPr>
                        <a:t>$3M  in planning funds </a:t>
                      </a:r>
                      <a:r>
                        <a:rPr lang="en-US" sz="1600" b="0" i="0" dirty="0">
                          <a:solidFill>
                            <a:srgbClr val="000000"/>
                          </a:solidFill>
                          <a:effectLst/>
                          <a:latin typeface="Verdana" panose="020B0604030504040204" pitchFamily="34" charset="0"/>
                          <a:ea typeface="Verdana" panose="020B0604030504040204" pitchFamily="34" charset="0"/>
                        </a:rPr>
                        <a:t>to:​</a:t>
                      </a:r>
                      <a:endParaRPr lang="en-US" sz="1800" b="0" i="0" dirty="0">
                        <a:solidFill>
                          <a:srgbClr val="000000"/>
                        </a:solidFill>
                        <a:effectLst/>
                        <a:latin typeface="Verdana" panose="020B0604030504040204" pitchFamily="34" charset="0"/>
                        <a:ea typeface="Verdana" panose="020B0604030504040204" pitchFamily="34" charset="0"/>
                      </a:endParaRPr>
                    </a:p>
                    <a:p>
                      <a:pPr algn="l"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 Help close the digital opportunity gap​</a:t>
                      </a:r>
                      <a:endParaRPr lang="en-US" sz="1400" b="0" i="0" dirty="0">
                        <a:solidFill>
                          <a:srgbClr val="000000"/>
                        </a:solidFill>
                        <a:effectLst/>
                        <a:latin typeface="Verdana" panose="020B0604030504040204" pitchFamily="34" charset="0"/>
                        <a:ea typeface="Verdana" panose="020B0604030504040204" pitchFamily="34" charset="0"/>
                      </a:endParaRPr>
                    </a:p>
                    <a:p>
                      <a:pPr algn="l"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 Develop </a:t>
                      </a:r>
                      <a:r>
                        <a:rPr lang="en-US" sz="1600" b="0" i="1" dirty="0">
                          <a:solidFill>
                            <a:srgbClr val="000000"/>
                          </a:solidFill>
                          <a:effectLst/>
                          <a:latin typeface="Verdana" panose="020B0604030504040204" pitchFamily="34" charset="0"/>
                          <a:ea typeface="Verdana" panose="020B0604030504040204" pitchFamily="34" charset="0"/>
                        </a:rPr>
                        <a:t>Digital Opportunity Plan</a:t>
                      </a:r>
                      <a:r>
                        <a:rPr lang="en-US" sz="1600" b="0" i="0" dirty="0">
                          <a:solidFill>
                            <a:srgbClr val="000000"/>
                          </a:solidFill>
                          <a:effectLst/>
                          <a:latin typeface="Verdana" panose="020B0604030504040204" pitchFamily="34" charset="0"/>
                          <a:ea typeface="Verdana" panose="020B0604030504040204" pitchFamily="34" charset="0"/>
                        </a:rPr>
                        <a:t>​</a:t>
                      </a:r>
                      <a:endParaRPr lang="en-US" sz="1400" b="0" i="0" dirty="0">
                        <a:solidFill>
                          <a:srgbClr val="000000"/>
                        </a:solidFill>
                        <a:effectLst/>
                        <a:latin typeface="Verdana" panose="020B0604030504040204" pitchFamily="34" charset="0"/>
                        <a:ea typeface="Verdana" panose="020B0604030504040204" pitchFamily="34" charset="0"/>
                      </a:endParaRPr>
                    </a:p>
                    <a:p>
                      <a:pPr algn="l"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 Reach covered populations​</a:t>
                      </a:r>
                      <a:endParaRPr lang="en-US" sz="1400" b="0" i="0" dirty="0">
                        <a:solidFill>
                          <a:srgbClr val="000000"/>
                        </a:solidFill>
                        <a:effectLst/>
                        <a:latin typeface="Verdana" panose="020B0604030504040204" pitchFamily="34" charset="0"/>
                        <a:ea typeface="Verdana" panose="020B0604030504040204" pitchFamily="34" charset="0"/>
                      </a:endParaRPr>
                    </a:p>
                    <a:p>
                      <a:pPr algn="l"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 Foster partnerships through engagement; establish a planning coalition</a:t>
                      </a:r>
                      <a:r>
                        <a:rPr lang="en-US" sz="1600" b="0" i="0" dirty="0">
                          <a:solidFill>
                            <a:srgbClr val="65656A"/>
                          </a:solidFill>
                          <a:effectLst/>
                          <a:latin typeface="Verdana" panose="020B0604030504040204" pitchFamily="34" charset="0"/>
                          <a:ea typeface="Verdana" panose="020B0604030504040204" pitchFamily="34" charset="0"/>
                        </a:rPr>
                        <a:t> ​</a:t>
                      </a:r>
                      <a:endParaRPr lang="en-US" sz="1400" b="0" i="0" dirty="0">
                        <a:solidFill>
                          <a:srgbClr val="000000"/>
                        </a:solidFill>
                        <a:effectLst/>
                        <a:latin typeface="Verdana" panose="020B0604030504040204" pitchFamily="34" charset="0"/>
                        <a:ea typeface="Verdana" panose="020B0604030504040204" pitchFamily="34" charset="0"/>
                      </a:endParaRPr>
                    </a:p>
                  </a:txBody>
                  <a:tcPr marL="46738" marR="46738" marT="23369" marB="233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 cap="flat" cmpd="sng" algn="ctr">
                      <a:solidFill>
                        <a:srgbClr val="65656A"/>
                      </a:solidFill>
                      <a:prstDash val="solid"/>
                      <a:round/>
                      <a:headEnd type="none" w="med" len="med"/>
                      <a:tailEnd type="none" w="med" len="med"/>
                    </a:lnT>
                    <a:lnB w="12700" cap="flat" cmpd="sng" algn="ctr">
                      <a:solidFill>
                        <a:srgbClr val="A100FF"/>
                      </a:solidFill>
                      <a:prstDash val="solid"/>
                      <a:round/>
                      <a:headEnd type="none" w="med" len="med"/>
                      <a:tailEnd type="none" w="med" len="med"/>
                    </a:lnB>
                  </a:tcPr>
                </a:tc>
                <a:extLst>
                  <a:ext uri="{0D108BD9-81ED-4DB2-BD59-A6C34878D82A}">
                    <a16:rowId xmlns:a16="http://schemas.microsoft.com/office/drawing/2014/main" val="3851336719"/>
                  </a:ext>
                </a:extLst>
              </a:tr>
            </a:tbl>
          </a:graphicData>
        </a:graphic>
      </p:graphicFrame>
      <p:sp>
        <p:nvSpPr>
          <p:cNvPr id="34" name="TextBox 33">
            <a:extLst>
              <a:ext uri="{FF2B5EF4-FFF2-40B4-BE49-F238E27FC236}">
                <a16:creationId xmlns:a16="http://schemas.microsoft.com/office/drawing/2014/main" id="{13C46A9D-2E02-3756-F31D-36ACF20C452F}"/>
              </a:ext>
            </a:extLst>
          </p:cNvPr>
          <p:cNvSpPr txBox="1"/>
          <p:nvPr/>
        </p:nvSpPr>
        <p:spPr>
          <a:xfrm>
            <a:off x="290088" y="2097966"/>
            <a:ext cx="10176096" cy="369332"/>
          </a:xfrm>
          <a:prstGeom prst="rect">
            <a:avLst/>
          </a:prstGeom>
          <a:noFill/>
        </p:spPr>
        <p:txBody>
          <a:bodyPr wrap="square" rtlCol="0">
            <a:spAutoFit/>
          </a:bodyPr>
          <a:lstStyle/>
          <a:p>
            <a:pPr algn="ctr"/>
            <a:r>
              <a:rPr lang="en-US" dirty="0">
                <a:solidFill>
                  <a:srgbClr val="000000"/>
                </a:solidFill>
                <a:latin typeface="Verdana" panose="020B0604030504040204" pitchFamily="34" charset="0"/>
                <a:ea typeface="Verdana" panose="020B0604030504040204" pitchFamily="34" charset="0"/>
              </a:rPr>
              <a:t>The Texas Broadband Development Office is the “Administering Entity” for IIJA Funds </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5094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IIJA Program Planning Timeline</a:t>
            </a:r>
          </a:p>
        </p:txBody>
      </p:sp>
      <p:sp>
        <p:nvSpPr>
          <p:cNvPr id="2" name="TextBox 1">
            <a:extLst>
              <a:ext uri="{FF2B5EF4-FFF2-40B4-BE49-F238E27FC236}">
                <a16:creationId xmlns:a16="http://schemas.microsoft.com/office/drawing/2014/main" id="{F7642BCF-1F7B-0B9B-8198-348135CD46DA}"/>
              </a:ext>
            </a:extLst>
          </p:cNvPr>
          <p:cNvSpPr txBox="1"/>
          <p:nvPr/>
        </p:nvSpPr>
        <p:spPr>
          <a:xfrm>
            <a:off x="289711" y="2290527"/>
            <a:ext cx="10176096" cy="646331"/>
          </a:xfrm>
          <a:prstGeom prst="rect">
            <a:avLst/>
          </a:prstGeom>
          <a:noFill/>
        </p:spPr>
        <p:txBody>
          <a:bodyPr wrap="square" rtlCol="0">
            <a:spAutoFit/>
          </a:bodyPr>
          <a:lstStyle/>
          <a:p>
            <a:pPr algn="ctr"/>
            <a:r>
              <a:rPr lang="en-US" sz="1800" b="0" i="0" u="none" strike="noStrike" dirty="0">
                <a:solidFill>
                  <a:srgbClr val="000000"/>
                </a:solidFill>
                <a:effectLst/>
                <a:latin typeface="Verdana" panose="020B0604030504040204" pitchFamily="34" charset="0"/>
                <a:ea typeface="Verdana" panose="020B0604030504040204" pitchFamily="34" charset="0"/>
              </a:rPr>
              <a:t>Certain NTIA actions start the timers for deliverables, which in turn necessitate the public engagement timeline</a:t>
            </a:r>
            <a:r>
              <a:rPr lang="en-US" sz="1800" b="0" i="0" dirty="0">
                <a:solidFill>
                  <a:srgbClr val="000000"/>
                </a:solidFill>
                <a:effectLst/>
                <a:latin typeface="Verdana" panose="020B0604030504040204" pitchFamily="34" charset="0"/>
                <a:ea typeface="Verdana" panose="020B0604030504040204" pitchFamily="34" charset="0"/>
              </a:rPr>
              <a:t>​</a:t>
            </a:r>
            <a:endParaRPr lang="en-US" dirty="0">
              <a:latin typeface="Verdana" panose="020B0604030504040204" pitchFamily="34" charset="0"/>
              <a:ea typeface="Verdana" panose="020B0604030504040204" pitchFamily="34" charset="0"/>
            </a:endParaRPr>
          </a:p>
        </p:txBody>
      </p:sp>
      <p:pic>
        <p:nvPicPr>
          <p:cNvPr id="7" name="Picture 6" descr="A blue box with a Dec 22 through Dec of 2023 as a line graph with the words &quot;Public Engagement&quot;' as the title of the graph.  ">
            <a:extLst>
              <a:ext uri="{FF2B5EF4-FFF2-40B4-BE49-F238E27FC236}">
                <a16:creationId xmlns:a16="http://schemas.microsoft.com/office/drawing/2014/main" id="{780A9B98-D37F-DBB1-A4DB-768519488C2F}"/>
              </a:ext>
            </a:extLst>
          </p:cNvPr>
          <p:cNvPicPr>
            <a:picLocks noChangeAspect="1"/>
          </p:cNvPicPr>
          <p:nvPr/>
        </p:nvPicPr>
        <p:blipFill>
          <a:blip r:embed="rId2"/>
          <a:stretch>
            <a:fillRect/>
          </a:stretch>
        </p:blipFill>
        <p:spPr>
          <a:xfrm>
            <a:off x="1331252" y="3002482"/>
            <a:ext cx="8646060" cy="3728769"/>
          </a:xfrm>
          <a:prstGeom prst="rect">
            <a:avLst/>
          </a:prstGeom>
        </p:spPr>
      </p:pic>
    </p:spTree>
    <p:extLst>
      <p:ext uri="{BB962C8B-B14F-4D97-AF65-F5344CB8AC3E}">
        <p14:creationId xmlns:p14="http://schemas.microsoft.com/office/powerpoint/2010/main" val="134589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Public Engagement</a:t>
            </a:r>
          </a:p>
        </p:txBody>
      </p:sp>
      <p:sp>
        <p:nvSpPr>
          <p:cNvPr id="2" name="TextBox 1">
            <a:extLst>
              <a:ext uri="{FF2B5EF4-FFF2-40B4-BE49-F238E27FC236}">
                <a16:creationId xmlns:a16="http://schemas.microsoft.com/office/drawing/2014/main" id="{F7642BCF-1F7B-0B9B-8198-348135CD46DA}"/>
              </a:ext>
            </a:extLst>
          </p:cNvPr>
          <p:cNvSpPr txBox="1"/>
          <p:nvPr/>
        </p:nvSpPr>
        <p:spPr>
          <a:xfrm>
            <a:off x="1007952" y="2152134"/>
            <a:ext cx="10176096" cy="307777"/>
          </a:xfrm>
          <a:prstGeom prst="rect">
            <a:avLst/>
          </a:prstGeom>
          <a:noFill/>
        </p:spPr>
        <p:txBody>
          <a:bodyPr wrap="square" rtlCol="0">
            <a:spAutoFit/>
          </a:bodyPr>
          <a:lstStyle/>
          <a:p>
            <a:r>
              <a:rPr lang="en-US" sz="1400" b="1" i="0" u="none" strike="noStrike" dirty="0">
                <a:solidFill>
                  <a:srgbClr val="000000"/>
                </a:solidFill>
                <a:effectLst/>
                <a:latin typeface="Verdana" panose="020B0604030504040204" pitchFamily="34" charset="0"/>
                <a:ea typeface="Verdana" panose="020B0604030504040204" pitchFamily="34" charset="0"/>
              </a:rPr>
              <a:t>Channeling</a:t>
            </a:r>
            <a:r>
              <a:rPr lang="en-US" sz="1400" b="1" i="0" u="none" strike="noStrike" dirty="0">
                <a:solidFill>
                  <a:srgbClr val="65656A"/>
                </a:solidFill>
                <a:effectLst/>
                <a:latin typeface="Verdana" panose="020B0604030504040204" pitchFamily="34" charset="0"/>
                <a:ea typeface="Verdana" panose="020B0604030504040204" pitchFamily="34" charset="0"/>
              </a:rPr>
              <a:t> </a:t>
            </a:r>
            <a:r>
              <a:rPr lang="en-US" sz="1400" b="1" i="0" u="none" strike="noStrike" dirty="0">
                <a:solidFill>
                  <a:srgbClr val="3A7CC0"/>
                </a:solidFill>
                <a:effectLst/>
                <a:latin typeface="Verdana" panose="020B0604030504040204" pitchFamily="34" charset="0"/>
                <a:ea typeface="Verdana" panose="020B0604030504040204" pitchFamily="34" charset="0"/>
              </a:rPr>
              <a:t>community input and local coordination </a:t>
            </a:r>
            <a:r>
              <a:rPr lang="en-US" sz="1400" b="1" i="0" u="none" strike="noStrike" dirty="0">
                <a:solidFill>
                  <a:srgbClr val="000000"/>
                </a:solidFill>
                <a:effectLst/>
                <a:latin typeface="Verdana" panose="020B0604030504040204" pitchFamily="34" charset="0"/>
                <a:ea typeface="Verdana" panose="020B0604030504040204" pitchFamily="34" charset="0"/>
              </a:rPr>
              <a:t>through three sets of working groups</a:t>
            </a:r>
            <a:endParaRPr lang="en-US" sz="1400" dirty="0">
              <a:latin typeface="Verdana" panose="020B0604030504040204" pitchFamily="34" charset="0"/>
              <a:ea typeface="Verdana" panose="020B0604030504040204" pitchFamily="34" charset="0"/>
            </a:endParaRPr>
          </a:p>
        </p:txBody>
      </p:sp>
      <p:pic>
        <p:nvPicPr>
          <p:cNvPr id="4" name="Picture 3" descr="Blue box with the title &quot;Statewide working group&quot;.  On the left a dark blue box that says &quot;Regional Working Groups&quot; the state of Texas in the middle of the page broken up into areas.  The right side has a blue box says &quot;Task Forces&quot; has 6 boxes that are titled economic and workplace development, education, health, essential services, civic and social, business and telecom.">
            <a:extLst>
              <a:ext uri="{FF2B5EF4-FFF2-40B4-BE49-F238E27FC236}">
                <a16:creationId xmlns:a16="http://schemas.microsoft.com/office/drawing/2014/main" id="{671F6409-210F-A121-6E85-EEEEC3BD82C9}"/>
              </a:ext>
            </a:extLst>
          </p:cNvPr>
          <p:cNvPicPr>
            <a:picLocks noChangeAspect="1"/>
          </p:cNvPicPr>
          <p:nvPr/>
        </p:nvPicPr>
        <p:blipFill>
          <a:blip r:embed="rId2"/>
          <a:stretch>
            <a:fillRect/>
          </a:stretch>
        </p:blipFill>
        <p:spPr>
          <a:xfrm>
            <a:off x="1249378" y="2696178"/>
            <a:ext cx="8274867" cy="3983608"/>
          </a:xfrm>
          <a:prstGeom prst="rect">
            <a:avLst/>
          </a:prstGeom>
        </p:spPr>
      </p:pic>
    </p:spTree>
    <p:extLst>
      <p:ext uri="{BB962C8B-B14F-4D97-AF65-F5344CB8AC3E}">
        <p14:creationId xmlns:p14="http://schemas.microsoft.com/office/powerpoint/2010/main" val="1696637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EC8A0B-76AA-F281-46EC-ABC5D9A6FE26}"/>
              </a:ext>
            </a:extLst>
          </p:cNvPr>
          <p:cNvSpPr>
            <a:spLocks noGrp="1"/>
          </p:cNvSpPr>
          <p:nvPr>
            <p:ph type="title"/>
          </p:nvPr>
        </p:nvSpPr>
        <p:spPr/>
        <p:txBody>
          <a:bodyPr/>
          <a:lstStyle/>
          <a:p>
            <a:r>
              <a:rPr lang="en-US" sz="4400" dirty="0"/>
              <a:t>Covered Populations</a:t>
            </a:r>
          </a:p>
        </p:txBody>
      </p:sp>
      <p:sp>
        <p:nvSpPr>
          <p:cNvPr id="6" name="Content Placeholder 5">
            <a:extLst>
              <a:ext uri="{FF2B5EF4-FFF2-40B4-BE49-F238E27FC236}">
                <a16:creationId xmlns:a16="http://schemas.microsoft.com/office/drawing/2014/main" id="{795254A5-EE71-3F9F-7158-F6DAAC3CB513}"/>
              </a:ext>
            </a:extLst>
          </p:cNvPr>
          <p:cNvSpPr>
            <a:spLocks noGrp="1"/>
          </p:cNvSpPr>
          <p:nvPr>
            <p:ph sz="half" idx="1"/>
          </p:nvPr>
        </p:nvSpPr>
        <p:spPr>
          <a:xfrm>
            <a:off x="270719" y="2250719"/>
            <a:ext cx="9769967" cy="4367364"/>
          </a:xfrm>
        </p:spPr>
        <p:txBody>
          <a:bodyPr/>
          <a:lstStyle/>
          <a:p>
            <a:pPr marL="0" indent="0">
              <a:buNone/>
            </a:pPr>
            <a:r>
              <a:rPr lang="en-US" sz="2400" b="1" dirty="0">
                <a:solidFill>
                  <a:srgbClr val="347DC1"/>
                </a:solidFill>
                <a:latin typeface="Arial Black" panose="020B0604020202020204" pitchFamily="34" charset="0"/>
                <a:cs typeface="Arial Black" panose="020B0604020202020204" pitchFamily="34" charset="0"/>
              </a:rPr>
              <a:t>Groups that are negatively impacted by the digital divide</a:t>
            </a:r>
            <a:endParaRPr lang="en-US" sz="2000" b="1" dirty="0">
              <a:solidFill>
                <a:srgbClr val="347DC1"/>
              </a:solidFill>
              <a:latin typeface="Arial Black" panose="020B0604020202020204" pitchFamily="34" charset="0"/>
              <a:cs typeface="Arial Black" panose="020B0604020202020204" pitchFamily="34" charset="0"/>
            </a:endParaRPr>
          </a:p>
          <a:p>
            <a:pPr>
              <a:lnSpc>
                <a:spcPct val="100000"/>
              </a:lnSpc>
            </a:pPr>
            <a:r>
              <a:rPr lang="en-US" sz="1800" dirty="0">
                <a:solidFill>
                  <a:srgbClr val="000000"/>
                </a:solidFill>
              </a:rPr>
              <a:t>Individuals in a household with income below 150 percent of poverty level</a:t>
            </a:r>
          </a:p>
          <a:p>
            <a:pPr>
              <a:lnSpc>
                <a:spcPct val="100000"/>
              </a:lnSpc>
            </a:pPr>
            <a:r>
              <a:rPr lang="en-US" sz="1800" dirty="0">
                <a:solidFill>
                  <a:srgbClr val="000000"/>
                </a:solidFill>
              </a:rPr>
              <a:t>Aging individuals</a:t>
            </a:r>
          </a:p>
          <a:p>
            <a:pPr>
              <a:lnSpc>
                <a:spcPct val="100000"/>
              </a:lnSpc>
            </a:pPr>
            <a:r>
              <a:rPr lang="en-US" sz="1800" dirty="0">
                <a:solidFill>
                  <a:srgbClr val="000000"/>
                </a:solidFill>
              </a:rPr>
              <a:t>Incarcerated individuals (other than individuals who are incarcerated in a Federal correctional facility)</a:t>
            </a:r>
          </a:p>
          <a:p>
            <a:pPr>
              <a:lnSpc>
                <a:spcPct val="100000"/>
              </a:lnSpc>
            </a:pPr>
            <a:r>
              <a:rPr lang="en-US" sz="1800" dirty="0">
                <a:solidFill>
                  <a:srgbClr val="000000"/>
                </a:solidFill>
              </a:rPr>
              <a:t>Veterans</a:t>
            </a:r>
          </a:p>
          <a:p>
            <a:pPr>
              <a:lnSpc>
                <a:spcPct val="100000"/>
              </a:lnSpc>
            </a:pPr>
            <a:r>
              <a:rPr lang="en-US" sz="1800" dirty="0">
                <a:solidFill>
                  <a:srgbClr val="000000"/>
                </a:solidFill>
              </a:rPr>
              <a:t>Individuals with disabilities</a:t>
            </a:r>
          </a:p>
          <a:p>
            <a:pPr>
              <a:lnSpc>
                <a:spcPct val="100000"/>
              </a:lnSpc>
            </a:pPr>
            <a:r>
              <a:rPr lang="en-US" sz="1800" dirty="0">
                <a:solidFill>
                  <a:srgbClr val="000000"/>
                </a:solidFill>
              </a:rPr>
              <a:t>Individuals with a language barrier, including individuals who are English learners; and have low levels of literacy;</a:t>
            </a:r>
          </a:p>
          <a:p>
            <a:pPr>
              <a:lnSpc>
                <a:spcPct val="100000"/>
              </a:lnSpc>
            </a:pPr>
            <a:r>
              <a:rPr lang="en-US" sz="1800" dirty="0">
                <a:solidFill>
                  <a:srgbClr val="000000"/>
                </a:solidFill>
              </a:rPr>
              <a:t>Individuals who are members of a racial or ethnic minority group; and</a:t>
            </a:r>
          </a:p>
          <a:p>
            <a:pPr>
              <a:lnSpc>
                <a:spcPct val="100000"/>
              </a:lnSpc>
            </a:pPr>
            <a:r>
              <a:rPr lang="en-US" sz="1800" dirty="0">
                <a:solidFill>
                  <a:srgbClr val="000000"/>
                </a:solidFill>
              </a:rPr>
              <a:t>Individuals who primarily reside in a rural area</a:t>
            </a:r>
          </a:p>
        </p:txBody>
      </p:sp>
    </p:spTree>
    <p:extLst>
      <p:ext uri="{BB962C8B-B14F-4D97-AF65-F5344CB8AC3E}">
        <p14:creationId xmlns:p14="http://schemas.microsoft.com/office/powerpoint/2010/main" val="3457483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EC8A0B-76AA-F281-46EC-ABC5D9A6FE26}"/>
              </a:ext>
            </a:extLst>
          </p:cNvPr>
          <p:cNvSpPr>
            <a:spLocks noGrp="1"/>
          </p:cNvSpPr>
          <p:nvPr>
            <p:ph type="title"/>
          </p:nvPr>
        </p:nvSpPr>
        <p:spPr/>
        <p:txBody>
          <a:bodyPr/>
          <a:lstStyle/>
          <a:p>
            <a:r>
              <a:rPr lang="en-US" sz="4400" dirty="0"/>
              <a:t>What we heard:</a:t>
            </a:r>
          </a:p>
        </p:txBody>
      </p:sp>
      <p:sp>
        <p:nvSpPr>
          <p:cNvPr id="6" name="Content Placeholder 5">
            <a:extLst>
              <a:ext uri="{FF2B5EF4-FFF2-40B4-BE49-F238E27FC236}">
                <a16:creationId xmlns:a16="http://schemas.microsoft.com/office/drawing/2014/main" id="{795254A5-EE71-3F9F-7158-F6DAAC3CB513}"/>
              </a:ext>
            </a:extLst>
          </p:cNvPr>
          <p:cNvSpPr>
            <a:spLocks noGrp="1"/>
          </p:cNvSpPr>
          <p:nvPr>
            <p:ph sz="half" idx="1"/>
          </p:nvPr>
        </p:nvSpPr>
        <p:spPr>
          <a:xfrm>
            <a:off x="270719" y="2133030"/>
            <a:ext cx="9769967" cy="4607281"/>
          </a:xfrm>
        </p:spPr>
        <p:txBody>
          <a:bodyPr/>
          <a:lstStyle/>
          <a:p>
            <a:pPr marL="0" indent="0">
              <a:buNone/>
            </a:pPr>
            <a:r>
              <a:rPr lang="en-US" sz="2400" b="1" dirty="0">
                <a:solidFill>
                  <a:srgbClr val="347DC1"/>
                </a:solidFill>
                <a:latin typeface="Arial Black" panose="020B0604020202020204" pitchFamily="34" charset="0"/>
                <a:cs typeface="Arial Black" panose="020B0604020202020204" pitchFamily="34" charset="0"/>
              </a:rPr>
              <a:t>Public Meetings:</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Across regions, affordability and availability emerged as primary reasons households may not subscribe to the internet.</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Public meetings provided the opportunity to hear from residents about the unique ways in which their communities are impacted by digital opportunity gaps.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00000"/>
              </a:solidFill>
              <a:latin typeface="Calibri" panose="020F0502020204030204" pitchFamily="34" charset="0"/>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indent="0" defTabSz="685800">
              <a:lnSpc>
                <a:spcPct val="100000"/>
              </a:lnSpc>
              <a:spcBef>
                <a:spcPts val="0"/>
              </a:spcBef>
              <a:buNone/>
              <a:defRPr/>
            </a:pPr>
            <a:r>
              <a:rPr lang="en-US" sz="2400" b="1" dirty="0">
                <a:solidFill>
                  <a:srgbClr val="347DC1"/>
                </a:solidFill>
                <a:latin typeface="Arial Black" panose="020B0604020202020204" pitchFamily="34" charset="0"/>
                <a:cs typeface="Arial Black" panose="020B0604020202020204" pitchFamily="34" charset="0"/>
              </a:rPr>
              <a:t>Survey Results:</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Over 10,000 responses.</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Response from every </a:t>
            </a:r>
            <a:r>
              <a:rPr lang="en-US" sz="1600" dirty="0">
                <a:solidFill>
                  <a:srgbClr val="000000"/>
                </a:solidFill>
                <a:latin typeface="Calibri" panose="020F0502020204030204"/>
              </a:rPr>
              <a:t>county!</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Nearly 7 percent of rural respondents indicated that they cannot connect to the internet at home. The majority of that group indicated that home internet is not available or is too expensive.</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Of households that report no internet access, 61 percent indicate this is because they do not need it or are not interested, and 25 percent indicate that affordability is the main barrier.</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At least 85 percent of respondents felt at least somewhat comfortable performing tasks using the internet, from paying bills to more sophisticated tasks such as deleting cookies or setting up protection against phishing and spam.</a:t>
            </a:r>
          </a:p>
        </p:txBody>
      </p:sp>
    </p:spTree>
    <p:extLst>
      <p:ext uri="{BB962C8B-B14F-4D97-AF65-F5344CB8AC3E}">
        <p14:creationId xmlns:p14="http://schemas.microsoft.com/office/powerpoint/2010/main" val="14723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EC8A0B-76AA-F281-46EC-ABC5D9A6FE26}"/>
              </a:ext>
            </a:extLst>
          </p:cNvPr>
          <p:cNvSpPr>
            <a:spLocks noGrp="1"/>
          </p:cNvSpPr>
          <p:nvPr>
            <p:ph type="title"/>
          </p:nvPr>
        </p:nvSpPr>
        <p:spPr/>
        <p:txBody>
          <a:bodyPr/>
          <a:lstStyle/>
          <a:p>
            <a:r>
              <a:rPr lang="en-US" sz="4400" dirty="0"/>
              <a:t>What’s Next: </a:t>
            </a:r>
            <a:br>
              <a:rPr lang="en-US" sz="4400" dirty="0"/>
            </a:br>
            <a:r>
              <a:rPr lang="en-US" sz="4400" dirty="0"/>
              <a:t>Public Comment Period</a:t>
            </a:r>
          </a:p>
        </p:txBody>
      </p:sp>
      <p:sp>
        <p:nvSpPr>
          <p:cNvPr id="6" name="Content Placeholder 5">
            <a:extLst>
              <a:ext uri="{FF2B5EF4-FFF2-40B4-BE49-F238E27FC236}">
                <a16:creationId xmlns:a16="http://schemas.microsoft.com/office/drawing/2014/main" id="{795254A5-EE71-3F9F-7158-F6DAAC3CB513}"/>
              </a:ext>
            </a:extLst>
          </p:cNvPr>
          <p:cNvSpPr>
            <a:spLocks noGrp="1"/>
          </p:cNvSpPr>
          <p:nvPr>
            <p:ph sz="half" idx="1"/>
          </p:nvPr>
        </p:nvSpPr>
        <p:spPr>
          <a:xfrm>
            <a:off x="270719" y="2250719"/>
            <a:ext cx="9769967" cy="4170459"/>
          </a:xfrm>
        </p:spPr>
        <p:txBody>
          <a:bodyPr/>
          <a:lstStyle/>
          <a:p>
            <a:pPr marL="0" indent="0">
              <a:buNone/>
            </a:pPr>
            <a:r>
              <a:rPr lang="en-US" sz="2400" b="1" dirty="0">
                <a:solidFill>
                  <a:srgbClr val="347DC1"/>
                </a:solidFill>
                <a:latin typeface="Arial Black" panose="020B0604020202020204" pitchFamily="34" charset="0"/>
                <a:cs typeface="Arial Black" panose="020B0604020202020204" pitchFamily="34" charset="0"/>
              </a:rPr>
              <a:t>Initial Proposal and Texas Digital Opportunity Plan (TDOP) will open this Fall</a:t>
            </a:r>
          </a:p>
          <a:p>
            <a:pPr>
              <a:lnSpc>
                <a:spcPct val="100000"/>
              </a:lnSpc>
            </a:pPr>
            <a:r>
              <a:rPr lang="en-US" sz="1600" dirty="0">
                <a:solidFill>
                  <a:srgbClr val="000000"/>
                </a:solidFill>
              </a:rPr>
              <a:t>Help provide us with feedback and guidance to strengthen our plan. </a:t>
            </a:r>
          </a:p>
          <a:p>
            <a:pPr>
              <a:lnSpc>
                <a:spcPct val="100000"/>
              </a:lnSpc>
            </a:pPr>
            <a:r>
              <a:rPr lang="en-US" sz="1400" dirty="0">
                <a:solidFill>
                  <a:srgbClr val="000000"/>
                </a:solidFill>
              </a:rPr>
              <a:t>Some tips:</a:t>
            </a:r>
          </a:p>
          <a:p>
            <a:pPr lvl="1">
              <a:lnSpc>
                <a:spcPct val="100000"/>
              </a:lnSpc>
            </a:pPr>
            <a:r>
              <a:rPr lang="en-US" sz="1400" dirty="0">
                <a:solidFill>
                  <a:srgbClr val="000000"/>
                </a:solidFill>
              </a:rPr>
              <a:t>Support your comment with substantive data, facts, and opinions. When possible, provide your lived experience in your comment.</a:t>
            </a:r>
          </a:p>
          <a:p>
            <a:pPr lvl="1">
              <a:lnSpc>
                <a:spcPct val="100000"/>
              </a:lnSpc>
            </a:pPr>
            <a:r>
              <a:rPr lang="en-US" sz="1400" dirty="0">
                <a:solidFill>
                  <a:srgbClr val="000000"/>
                </a:solidFill>
              </a:rPr>
              <a:t>Clearly identify the section you are commenting on and include the section number. Although comments should be clear and concise, there is no minimum or maximum length for an effective comment.</a:t>
            </a:r>
          </a:p>
          <a:p>
            <a:pPr lvl="1">
              <a:lnSpc>
                <a:spcPct val="100000"/>
              </a:lnSpc>
            </a:pPr>
            <a:r>
              <a:rPr lang="en-US" sz="1400" dirty="0">
                <a:solidFill>
                  <a:srgbClr val="000000"/>
                </a:solidFill>
              </a:rPr>
              <a:t>If you disagree with an aspect of the Plan, suggest an alternative and include an explanation and/or analysis of how the alternative might meet the same objective or be more effective.</a:t>
            </a:r>
          </a:p>
          <a:p>
            <a:pPr lvl="1">
              <a:lnSpc>
                <a:spcPct val="100000"/>
              </a:lnSpc>
            </a:pPr>
            <a:r>
              <a:rPr lang="en-US" sz="1400" dirty="0">
                <a:solidFill>
                  <a:srgbClr val="000000"/>
                </a:solidFill>
              </a:rPr>
              <a:t>Include pros and cons and trade-offs in your comment. Consider other points of view and respond to them with your views. Include examples of how the proposed programs and activities would impact your life and work positively or negatively.</a:t>
            </a:r>
          </a:p>
        </p:txBody>
      </p:sp>
    </p:spTree>
    <p:extLst>
      <p:ext uri="{BB962C8B-B14F-4D97-AF65-F5344CB8AC3E}">
        <p14:creationId xmlns:p14="http://schemas.microsoft.com/office/powerpoint/2010/main" val="2784759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sz="4400" b="1" dirty="0">
                <a:solidFill>
                  <a:srgbClr val="347DC1"/>
                </a:solidFill>
                <a:latin typeface="Arial Black" panose="020B0604020202020204" pitchFamily="34" charset="0"/>
                <a:cs typeface="Arial Black" panose="020B0604020202020204" pitchFamily="34" charset="0"/>
              </a:rPr>
              <a:t>Questions?</a:t>
            </a:r>
            <a:br>
              <a:rPr lang="en-US" sz="4400" b="1" dirty="0">
                <a:solidFill>
                  <a:srgbClr val="347DC1"/>
                </a:solidFill>
                <a:latin typeface="Arial Black" panose="020B0604020202020204" pitchFamily="34" charset="0"/>
                <a:cs typeface="Arial Black" panose="020B0604020202020204" pitchFamily="34" charset="0"/>
              </a:rPr>
            </a:br>
            <a:r>
              <a:rPr lang="en-US" sz="4400" u="sng" dirty="0">
                <a:uFill>
                  <a:solidFill>
                    <a:schemeClr val="accent5">
                      <a:lumMod val="75000"/>
                    </a:schemeClr>
                  </a:solidFill>
                </a:uFill>
              </a:rPr>
              <a:t>833-3-TEXBDO</a:t>
            </a:r>
            <a:br>
              <a:rPr lang="en-US" sz="4400" dirty="0"/>
            </a:br>
            <a:r>
              <a:rPr lang="en-US" sz="4400" dirty="0"/>
              <a:t>Broadband@cpa.texas.gov</a:t>
            </a:r>
            <a:endParaRPr lang="en-US" dirty="0"/>
          </a:p>
        </p:txBody>
      </p:sp>
      <p:sp>
        <p:nvSpPr>
          <p:cNvPr id="9" name="Text Placeholder 8"/>
          <p:cNvSpPr>
            <a:spLocks noGrp="1"/>
          </p:cNvSpPr>
          <p:nvPr>
            <p:ph type="body" sz="half" idx="2"/>
          </p:nvPr>
        </p:nvSpPr>
        <p:spPr/>
        <p:txBody>
          <a:bodyPr/>
          <a:lstStyle/>
          <a:p>
            <a:pPr algn="ctr"/>
            <a:r>
              <a:rPr lang="en-US" dirty="0"/>
              <a:t>BroadbandForTexas.com</a:t>
            </a:r>
          </a:p>
        </p:txBody>
      </p:sp>
    </p:spTree>
    <p:extLst>
      <p:ext uri="{BB962C8B-B14F-4D97-AF65-F5344CB8AC3E}">
        <p14:creationId xmlns:p14="http://schemas.microsoft.com/office/powerpoint/2010/main" val="30306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September 27, 2023</a:t>
            </a:r>
            <a:br>
              <a:rPr lang="en-US" dirty="0"/>
            </a:br>
            <a:r>
              <a:rPr lang="en-US" dirty="0"/>
              <a:t>Agenda</a:t>
            </a:r>
          </a:p>
        </p:txBody>
      </p:sp>
      <p:sp>
        <p:nvSpPr>
          <p:cNvPr id="3" name="Content Placeholder 2"/>
          <p:cNvSpPr>
            <a:spLocks noGrp="1"/>
          </p:cNvSpPr>
          <p:nvPr>
            <p:ph idx="1"/>
          </p:nvPr>
        </p:nvSpPr>
        <p:spPr>
          <a:xfrm>
            <a:off x="680321" y="2336873"/>
            <a:ext cx="9613861" cy="4180468"/>
          </a:xfrm>
        </p:spPr>
        <p:txBody>
          <a:bodyPr>
            <a:normAutofit/>
          </a:bodyPr>
          <a:lstStyle/>
          <a:p>
            <a:pPr marL="400050" marR="0" lvl="0" indent="-400050">
              <a:lnSpc>
                <a:spcPct val="125000"/>
              </a:lnSpc>
              <a:spcBef>
                <a:spcPts val="0"/>
              </a:spcBef>
              <a:spcAft>
                <a:spcPts val="1500"/>
              </a:spcAft>
              <a:buClr>
                <a:srgbClr val="8A0050"/>
              </a:buClr>
              <a:buSzPts val="1400"/>
              <a:buFont typeface="+mj-lt"/>
              <a:buAutoNum type="romanUcPeriod"/>
            </a:pPr>
            <a:r>
              <a:rPr lang="en-US" sz="2000" b="1" dirty="0">
                <a:solidFill>
                  <a:srgbClr val="414042"/>
                </a:solidFill>
                <a:effectLst/>
                <a:latin typeface="Cambria" panose="02040503050406030204" pitchFamily="18" charset="0"/>
                <a:ea typeface="MS Gothic" panose="020B0609070205080204" pitchFamily="49" charset="-128"/>
                <a:cs typeface="Times New Roman" panose="02020603050405020304" pitchFamily="18" charset="0"/>
              </a:rPr>
              <a:t>TWC Welcome /Opening Remarks</a:t>
            </a:r>
            <a:endParaRPr lang="en-US" sz="2000" dirty="0">
              <a:solidFill>
                <a:srgbClr val="414042"/>
              </a:solidFill>
              <a:effectLst/>
              <a:latin typeface="Cambria" panose="02040503050406030204" pitchFamily="18" charset="0"/>
              <a:ea typeface="MS Mincho" panose="02020609040205080304" pitchFamily="49" charset="-128"/>
              <a:cs typeface="Times New Roman" panose="02020603050405020304" pitchFamily="18" charset="0"/>
            </a:endParaRPr>
          </a:p>
          <a:p>
            <a:pPr marL="400050" marR="0" lvl="0" indent="-400050">
              <a:lnSpc>
                <a:spcPct val="125000"/>
              </a:lnSpc>
              <a:spcBef>
                <a:spcPts val="0"/>
              </a:spcBef>
              <a:spcAft>
                <a:spcPts val="600"/>
              </a:spcAft>
              <a:buClr>
                <a:srgbClr val="8A0050"/>
              </a:buClr>
              <a:buSzPts val="1400"/>
              <a:buFont typeface="+mj-lt"/>
              <a:buAutoNum type="romanUcPeriod"/>
            </a:pPr>
            <a:r>
              <a:rPr lang="en-US" sz="2000" b="1" dirty="0">
                <a:solidFill>
                  <a:srgbClr val="414042"/>
                </a:solidFill>
                <a:effectLst/>
                <a:latin typeface="Cambria" panose="02040503050406030204" pitchFamily="18" charset="0"/>
                <a:ea typeface="MS Gothic" panose="020B0609070205080204" pitchFamily="49" charset="-128"/>
                <a:cs typeface="Times New Roman" panose="02020603050405020304" pitchFamily="18" charset="0"/>
              </a:rPr>
              <a:t>TWC AEL Updates  </a:t>
            </a:r>
          </a:p>
          <a:p>
            <a:pPr marL="1657350" marR="0" lvl="3" indent="-285750">
              <a:lnSpc>
                <a:spcPct val="125000"/>
              </a:lnSpc>
              <a:spcBef>
                <a:spcPts val="0"/>
              </a:spcBef>
              <a:spcAft>
                <a:spcPts val="400"/>
              </a:spcAft>
              <a:buFont typeface="+mj-lt"/>
              <a:buAutoNum type="romanUcPeriod"/>
            </a:pPr>
            <a:r>
              <a:rPr lang="en-US" sz="2000" b="1" dirty="0">
                <a:solidFill>
                  <a:srgbClr val="414042"/>
                </a:solidFill>
                <a:effectLst/>
                <a:latin typeface="Cambria" panose="02040503050406030204" pitchFamily="18" charset="0"/>
                <a:ea typeface="MS Mincho" panose="02020609040205080304" pitchFamily="49" charset="-128"/>
                <a:cs typeface="Times New Roman" panose="02020603050405020304" pitchFamily="18" charset="0"/>
              </a:rPr>
              <a:t>Presentations</a:t>
            </a:r>
          </a:p>
          <a:p>
            <a:pPr marL="2114550" lvl="4" indent="-285750">
              <a:spcBef>
                <a:spcPts val="0"/>
              </a:spcBef>
              <a:spcAft>
                <a:spcPts val="400"/>
              </a:spcAft>
              <a:buFont typeface="+mj-lt"/>
              <a:buAutoNum type="romanUcPeriod"/>
            </a:pPr>
            <a:r>
              <a:rPr lang="en-US" sz="2000" b="1" dirty="0">
                <a:solidFill>
                  <a:srgbClr val="414042"/>
                </a:solidFill>
                <a:latin typeface="Cambria" panose="02040503050406030204" pitchFamily="18" charset="0"/>
                <a:ea typeface="MS Mincho" panose="02020609040205080304" pitchFamily="49" charset="-128"/>
                <a:cs typeface="Times New Roman" panose="02020603050405020304" pitchFamily="18" charset="0"/>
              </a:rPr>
              <a:t>Amanda Bergson-Shilcock </a:t>
            </a:r>
            <a:r>
              <a:rPr lang="en-US" sz="2000" dirty="0">
                <a:solidFill>
                  <a:srgbClr val="414042"/>
                </a:solidFill>
                <a:latin typeface="Cambria" panose="02040503050406030204" pitchFamily="18" charset="0"/>
                <a:ea typeface="MS Mincho" panose="02020609040205080304" pitchFamily="49" charset="-128"/>
                <a:cs typeface="Times New Roman" panose="02020603050405020304" pitchFamily="18" charset="0"/>
              </a:rPr>
              <a:t>- </a:t>
            </a:r>
            <a:r>
              <a:rPr lang="en-US" sz="2000" dirty="0">
                <a:solidFill>
                  <a:srgbClr val="000000"/>
                </a:solidFill>
                <a:latin typeface="Cambria" panose="02040503050406030204" pitchFamily="18" charset="0"/>
                <a:ea typeface="MS Mincho" panose="02020609040205080304" pitchFamily="49" charset="-128"/>
                <a:cs typeface="Arial" panose="020B0604020202020204" pitchFamily="34" charset="0"/>
              </a:rPr>
              <a:t>National Skills Coalition</a:t>
            </a:r>
            <a:endParaRPr lang="en-US" sz="2000" dirty="0">
              <a:solidFill>
                <a:srgbClr val="414042"/>
              </a:solidFill>
              <a:latin typeface="Cambria" panose="02040503050406030204" pitchFamily="18" charset="0"/>
              <a:ea typeface="MS Mincho" panose="02020609040205080304" pitchFamily="49" charset="-128"/>
              <a:cs typeface="Times New Roman" panose="02020603050405020304" pitchFamily="18" charset="0"/>
            </a:endParaRPr>
          </a:p>
          <a:p>
            <a:pPr marL="2114550" marR="0" lvl="4" indent="-285750">
              <a:lnSpc>
                <a:spcPct val="125000"/>
              </a:lnSpc>
              <a:spcBef>
                <a:spcPts val="0"/>
              </a:spcBef>
              <a:spcAft>
                <a:spcPts val="400"/>
              </a:spcAft>
              <a:buFont typeface="+mj-lt"/>
              <a:buAutoNum type="romanUcPeriod"/>
            </a:pPr>
            <a:r>
              <a:rPr lang="en-US" sz="2000" b="1" dirty="0">
                <a:solidFill>
                  <a:srgbClr val="414042"/>
                </a:solidFill>
                <a:effectLst/>
                <a:latin typeface="Cambria" panose="02040503050406030204" pitchFamily="18" charset="0"/>
                <a:ea typeface="MS Mincho" panose="02020609040205080304" pitchFamily="49" charset="-128"/>
                <a:cs typeface="Times New Roman" panose="02020603050405020304" pitchFamily="18" charset="0"/>
              </a:rPr>
              <a:t>Cindy Fisher </a:t>
            </a:r>
            <a:r>
              <a:rPr lang="en-US" sz="2000" dirty="0">
                <a:solidFill>
                  <a:srgbClr val="414042"/>
                </a:solidFill>
                <a:effectLst/>
                <a:latin typeface="Cambria" panose="02040503050406030204" pitchFamily="18" charset="0"/>
                <a:ea typeface="MS Mincho" panose="02020609040205080304" pitchFamily="49" charset="-128"/>
                <a:cs typeface="Times New Roman" panose="02020603050405020304" pitchFamily="18" charset="0"/>
              </a:rPr>
              <a:t>– </a:t>
            </a:r>
            <a:r>
              <a:rPr lang="en-US" sz="2000" dirty="0">
                <a:solidFill>
                  <a:srgbClr val="414042"/>
                </a:solidFill>
                <a:latin typeface="Cambria" panose="02040503050406030204" pitchFamily="18" charset="0"/>
                <a:ea typeface="MS Mincho" panose="02020609040205080304" pitchFamily="49" charset="-128"/>
                <a:cs typeface="Times New Roman" panose="02020603050405020304" pitchFamily="18" charset="0"/>
              </a:rPr>
              <a:t>Senior Broadband Program Coordinator</a:t>
            </a:r>
            <a:endParaRPr lang="en-US" sz="2000" dirty="0">
              <a:solidFill>
                <a:srgbClr val="414042"/>
              </a:solidFill>
              <a:effectLst/>
              <a:latin typeface="Cambria" panose="02040503050406030204" pitchFamily="18" charset="0"/>
              <a:ea typeface="MS Mincho" panose="02020609040205080304" pitchFamily="49" charset="-128"/>
              <a:cs typeface="Times New Roman" panose="02020603050405020304" pitchFamily="18" charset="0"/>
            </a:endParaRPr>
          </a:p>
          <a:p>
            <a:pPr marL="400050" marR="0" lvl="0" indent="-400050">
              <a:lnSpc>
                <a:spcPct val="125000"/>
              </a:lnSpc>
              <a:spcBef>
                <a:spcPts val="0"/>
              </a:spcBef>
              <a:spcAft>
                <a:spcPts val="400"/>
              </a:spcAft>
              <a:buClr>
                <a:srgbClr val="8A0050"/>
              </a:buClr>
              <a:buSzPts val="1400"/>
              <a:buFont typeface="+mj-lt"/>
              <a:buAutoNum type="romanUcPeriod"/>
            </a:pPr>
            <a:r>
              <a:rPr lang="en-US" sz="2000" b="1" dirty="0">
                <a:solidFill>
                  <a:srgbClr val="414042"/>
                </a:solidFill>
                <a:effectLst/>
                <a:latin typeface="Cambria" panose="02040503050406030204" pitchFamily="18" charset="0"/>
                <a:ea typeface="MS Mincho" panose="02020609040205080304" pitchFamily="49" charset="-128"/>
                <a:cs typeface="Times New Roman" panose="02020603050405020304" pitchFamily="18" charset="0"/>
              </a:rPr>
              <a:t>Committee Business and Discussion</a:t>
            </a:r>
            <a:endParaRPr lang="en-US" sz="2000" dirty="0">
              <a:solidFill>
                <a:srgbClr val="414042"/>
              </a:solidFill>
              <a:effectLst/>
              <a:latin typeface="Cambria" panose="02040503050406030204" pitchFamily="18" charset="0"/>
              <a:ea typeface="MS Mincho" panose="02020609040205080304" pitchFamily="49" charset="-128"/>
              <a:cs typeface="Times New Roman" panose="02020603050405020304" pitchFamily="18" charset="0"/>
            </a:endParaRPr>
          </a:p>
          <a:p>
            <a:pPr marL="1657350" marR="0" lvl="3" indent="-285750">
              <a:lnSpc>
                <a:spcPct val="125000"/>
              </a:lnSpc>
              <a:spcBef>
                <a:spcPts val="0"/>
              </a:spcBef>
              <a:spcAft>
                <a:spcPts val="400"/>
              </a:spcAft>
              <a:buFont typeface="+mj-lt"/>
              <a:buAutoNum type="romanUcPeriod"/>
            </a:pPr>
            <a:r>
              <a:rPr lang="en-US" sz="2000" dirty="0">
                <a:solidFill>
                  <a:srgbClr val="414042"/>
                </a:solidFill>
                <a:effectLst/>
                <a:latin typeface="Cambria" panose="02040503050406030204" pitchFamily="18" charset="0"/>
                <a:ea typeface="MS Mincho" panose="02020609040205080304" pitchFamily="49" charset="-128"/>
                <a:cs typeface="Times New Roman" panose="02020603050405020304" pitchFamily="18" charset="0"/>
              </a:rPr>
              <a:t>Committee Discussion – 2023 Recommendations </a:t>
            </a:r>
          </a:p>
          <a:p>
            <a:endParaRPr lang="en-US" dirty="0"/>
          </a:p>
        </p:txBody>
      </p:sp>
    </p:spTree>
    <p:extLst>
      <p:ext uri="{BB962C8B-B14F-4D97-AF65-F5344CB8AC3E}">
        <p14:creationId xmlns:p14="http://schemas.microsoft.com/office/powerpoint/2010/main" val="1914612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3A2B9-01FF-6268-865E-65FD6E357FCA}"/>
              </a:ext>
            </a:extLst>
          </p:cNvPr>
          <p:cNvSpPr>
            <a:spLocks noGrp="1"/>
          </p:cNvSpPr>
          <p:nvPr>
            <p:ph type="title"/>
          </p:nvPr>
        </p:nvSpPr>
        <p:spPr/>
        <p:txBody>
          <a:bodyPr/>
          <a:lstStyle/>
          <a:p>
            <a:pPr algn="l"/>
            <a:r>
              <a:rPr lang="en-US" dirty="0"/>
              <a:t>Guest Speaker</a:t>
            </a:r>
          </a:p>
        </p:txBody>
      </p:sp>
      <p:sp>
        <p:nvSpPr>
          <p:cNvPr id="5" name="Text Placeholder 4">
            <a:extLst>
              <a:ext uri="{FF2B5EF4-FFF2-40B4-BE49-F238E27FC236}">
                <a16:creationId xmlns:a16="http://schemas.microsoft.com/office/drawing/2014/main" id="{C0EB3ABA-5A15-8A22-A889-1328C970E7DC}"/>
              </a:ext>
            </a:extLst>
          </p:cNvPr>
          <p:cNvSpPr>
            <a:spLocks noGrp="1"/>
          </p:cNvSpPr>
          <p:nvPr>
            <p:ph type="body" idx="1"/>
          </p:nvPr>
        </p:nvSpPr>
        <p:spPr/>
        <p:txBody>
          <a:bodyPr>
            <a:normAutofit fontScale="85000" lnSpcReduction="20000"/>
          </a:bodyPr>
          <a:lstStyle/>
          <a:p>
            <a:pPr algn="l"/>
            <a:r>
              <a:rPr lang="en-US" dirty="0"/>
              <a:t>Amanda Bergson-Shilcock</a:t>
            </a:r>
          </a:p>
          <a:p>
            <a:pPr algn="l"/>
            <a:r>
              <a:rPr lang="en-US" dirty="0"/>
              <a:t>Senior Fellow</a:t>
            </a:r>
          </a:p>
          <a:p>
            <a:pPr algn="l"/>
            <a:r>
              <a:rPr lang="en-US"/>
              <a:t>National Skills </a:t>
            </a:r>
            <a:r>
              <a:rPr lang="en-US" dirty="0"/>
              <a:t>Coalition</a:t>
            </a:r>
          </a:p>
        </p:txBody>
      </p:sp>
    </p:spTree>
    <p:extLst>
      <p:ext uri="{BB962C8B-B14F-4D97-AF65-F5344CB8AC3E}">
        <p14:creationId xmlns:p14="http://schemas.microsoft.com/office/powerpoint/2010/main" val="100622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5FE0B7-344A-C4DF-2330-197A49C40E82}"/>
              </a:ext>
            </a:extLst>
          </p:cNvPr>
          <p:cNvSpPr>
            <a:spLocks noGrp="1"/>
          </p:cNvSpPr>
          <p:nvPr>
            <p:ph type="title"/>
          </p:nvPr>
        </p:nvSpPr>
        <p:spPr/>
        <p:txBody>
          <a:bodyPr/>
          <a:lstStyle/>
          <a:p>
            <a:r>
              <a:rPr lang="en-US" dirty="0"/>
              <a:t>Today’s conversation</a:t>
            </a:r>
          </a:p>
        </p:txBody>
      </p:sp>
      <p:sp>
        <p:nvSpPr>
          <p:cNvPr id="2" name="Content Placeholder 1">
            <a:extLst>
              <a:ext uri="{FF2B5EF4-FFF2-40B4-BE49-F238E27FC236}">
                <a16:creationId xmlns:a16="http://schemas.microsoft.com/office/drawing/2014/main" id="{B8C91018-3289-5E2F-950D-F6F9E3B3EE74}"/>
              </a:ext>
            </a:extLst>
          </p:cNvPr>
          <p:cNvSpPr>
            <a:spLocks noGrp="1"/>
          </p:cNvSpPr>
          <p:nvPr>
            <p:ph idx="1"/>
          </p:nvPr>
        </p:nvSpPr>
        <p:spPr/>
        <p:txBody>
          <a:bodyPr>
            <a:normAutofit fontScale="62500" lnSpcReduction="20000"/>
          </a:bodyPr>
          <a:lstStyle/>
          <a:p>
            <a:pPr>
              <a:spcAft>
                <a:spcPts val="1200"/>
              </a:spcAft>
              <a:buFont typeface="Wingdings" panose="05000000000000000000" pitchFamily="2" charset="2"/>
              <a:buChar char="Ø"/>
            </a:pPr>
            <a:r>
              <a:rPr lang="en-US" dirty="0"/>
              <a:t>What </a:t>
            </a:r>
            <a:r>
              <a:rPr lang="en-US" b="1" i="1" dirty="0">
                <a:solidFill>
                  <a:schemeClr val="accent2"/>
                </a:solidFill>
              </a:rPr>
              <a:t>new federal funding </a:t>
            </a:r>
            <a:r>
              <a:rPr lang="en-US" dirty="0"/>
              <a:t>is coming to Texas to support adults’ digital skills? </a:t>
            </a:r>
          </a:p>
          <a:p>
            <a:pPr>
              <a:spcAft>
                <a:spcPts val="1200"/>
              </a:spcAft>
              <a:buFont typeface="Wingdings" panose="05000000000000000000" pitchFamily="2" charset="2"/>
              <a:buChar char="Ø"/>
            </a:pPr>
            <a:r>
              <a:rPr lang="en-US" dirty="0"/>
              <a:t>What do we know about the </a:t>
            </a:r>
            <a:r>
              <a:rPr lang="en-US" b="1" i="1" dirty="0">
                <a:solidFill>
                  <a:schemeClr val="accent2"/>
                </a:solidFill>
              </a:rPr>
              <a:t>demands for digital skills</a:t>
            </a:r>
            <a:r>
              <a:rPr lang="en-US" b="1" i="1" dirty="0">
                <a:solidFill>
                  <a:schemeClr val="accent6">
                    <a:lumMod val="50000"/>
                  </a:schemeClr>
                </a:solidFill>
              </a:rPr>
              <a:t> </a:t>
            </a:r>
            <a:r>
              <a:rPr lang="en-US" dirty="0"/>
              <a:t>that adult learners are facing in the job market? </a:t>
            </a:r>
          </a:p>
          <a:p>
            <a:pPr>
              <a:spcAft>
                <a:spcPts val="1200"/>
              </a:spcAft>
              <a:buFont typeface="Wingdings" panose="05000000000000000000" pitchFamily="2" charset="2"/>
              <a:buChar char="Ø"/>
            </a:pPr>
            <a:r>
              <a:rPr lang="en-US" dirty="0"/>
              <a:t>How can adult education leaders </a:t>
            </a:r>
            <a:r>
              <a:rPr lang="en-US" b="1" i="1" dirty="0">
                <a:solidFill>
                  <a:schemeClr val="accent2"/>
                </a:solidFill>
              </a:rPr>
              <a:t>take action</a:t>
            </a:r>
            <a:r>
              <a:rPr lang="en-US" dirty="0"/>
              <a:t>? </a:t>
            </a:r>
          </a:p>
          <a:p>
            <a:pPr>
              <a:buFont typeface="Wingdings" panose="05000000000000000000" pitchFamily="2" charset="2"/>
              <a:buChar char="Ø"/>
            </a:pPr>
            <a:endParaRPr lang="en-US" dirty="0"/>
          </a:p>
        </p:txBody>
      </p:sp>
      <p:sp>
        <p:nvSpPr>
          <p:cNvPr id="5" name="Slide Number Placeholder 4">
            <a:extLst>
              <a:ext uri="{FF2B5EF4-FFF2-40B4-BE49-F238E27FC236}">
                <a16:creationId xmlns:a16="http://schemas.microsoft.com/office/drawing/2014/main" id="{92A8F78F-055D-E769-E901-2D6E3C5D12B3}"/>
              </a:ext>
            </a:extLst>
          </p:cNvPr>
          <p:cNvSpPr>
            <a:spLocks noGrp="1"/>
          </p:cNvSpPr>
          <p:nvPr>
            <p:ph type="sldNum" sz="quarter" idx="4294967295"/>
          </p:nvPr>
        </p:nvSpPr>
        <p:spPr>
          <a:xfrm>
            <a:off x="8610600" y="6356350"/>
            <a:ext cx="274320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B1B9D4-E1DB-464B-9255-A879820F9F81}" type="slidenum">
              <a:rPr lang="en-US" smtClean="0"/>
              <a:pPr/>
              <a:t>21</a:t>
            </a:fld>
            <a:endParaRPr lang="en-US"/>
          </a:p>
        </p:txBody>
      </p:sp>
    </p:spTree>
    <p:extLst>
      <p:ext uri="{BB962C8B-B14F-4D97-AF65-F5344CB8AC3E}">
        <p14:creationId xmlns:p14="http://schemas.microsoft.com/office/powerpoint/2010/main" val="1361001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21968-0DB1-6342-836D-1D56DFEC7105}"/>
              </a:ext>
            </a:extLst>
          </p:cNvPr>
          <p:cNvSpPr>
            <a:spLocks noGrp="1"/>
          </p:cNvSpPr>
          <p:nvPr>
            <p:ph type="title"/>
          </p:nvPr>
        </p:nvSpPr>
        <p:spPr/>
        <p:txBody>
          <a:bodyPr>
            <a:normAutofit fontScale="90000"/>
          </a:bodyPr>
          <a:lstStyle/>
          <a:p>
            <a:r>
              <a:rPr lang="en-US" dirty="0"/>
              <a:t>About National Skills Coalition</a:t>
            </a:r>
          </a:p>
        </p:txBody>
      </p:sp>
      <p:sp>
        <p:nvSpPr>
          <p:cNvPr id="19" name="TextBox 18">
            <a:extLst>
              <a:ext uri="{FF2B5EF4-FFF2-40B4-BE49-F238E27FC236}">
                <a16:creationId xmlns:a16="http://schemas.microsoft.com/office/drawing/2014/main" id="{4A7ED22D-0294-8946-A702-9D754E128B85}"/>
              </a:ext>
            </a:extLst>
          </p:cNvPr>
          <p:cNvSpPr txBox="1"/>
          <p:nvPr/>
        </p:nvSpPr>
        <p:spPr>
          <a:xfrm>
            <a:off x="1349828" y="2440223"/>
            <a:ext cx="9739085"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effectLst/>
                <a:uLnTx/>
                <a:uFillTx/>
                <a:latin typeface="Roboto"/>
                <a:ea typeface="Roboto" pitchFamily="2" charset="0"/>
                <a:cs typeface="Arial" panose="020B0604020202020204" pitchFamily="34" charset="0"/>
              </a:rPr>
              <a:t>Jobs that require skills training are the backbone of our economy. </a:t>
            </a:r>
          </a:p>
        </p:txBody>
      </p:sp>
      <p:sp>
        <p:nvSpPr>
          <p:cNvPr id="20" name="TextBox 19">
            <a:extLst>
              <a:ext uri="{FF2B5EF4-FFF2-40B4-BE49-F238E27FC236}">
                <a16:creationId xmlns:a16="http://schemas.microsoft.com/office/drawing/2014/main" id="{C6E98BD5-E06B-9D42-88AF-C1A2FD23F724}"/>
              </a:ext>
            </a:extLst>
          </p:cNvPr>
          <p:cNvSpPr txBox="1"/>
          <p:nvPr/>
        </p:nvSpPr>
        <p:spPr>
          <a:xfrm>
            <a:off x="1349828" y="3968727"/>
            <a:ext cx="9739085" cy="196977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effectLst/>
                <a:uLnTx/>
                <a:uFillTx/>
                <a:latin typeface="Roboto"/>
                <a:ea typeface="Roboto" pitchFamily="2" charset="0"/>
                <a:cs typeface="Arial" panose="020B0604020202020204" pitchFamily="34" charset="0"/>
              </a:rPr>
              <a:t>National Skills Coalition fights for a national commitment to inclusive, high-quality skills training so that more people have access to a better life, and more local businesses see sustained growth. </a:t>
            </a:r>
          </a:p>
        </p:txBody>
      </p:sp>
      <p:pic>
        <p:nvPicPr>
          <p:cNvPr id="6" name="Picture 5">
            <a:extLst>
              <a:ext uri="{FF2B5EF4-FFF2-40B4-BE49-F238E27FC236}">
                <a16:creationId xmlns:a16="http://schemas.microsoft.com/office/drawing/2014/main" id="{B70D19FB-56F3-A040-8AD0-6C32ED8CFFC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652575"/>
            <a:ext cx="197207" cy="280091"/>
          </a:xfrm>
          <a:prstGeom prst="rect">
            <a:avLst/>
          </a:prstGeom>
        </p:spPr>
      </p:pic>
      <p:pic>
        <p:nvPicPr>
          <p:cNvPr id="22" name="Picture 21">
            <a:extLst>
              <a:ext uri="{FF2B5EF4-FFF2-40B4-BE49-F238E27FC236}">
                <a16:creationId xmlns:a16="http://schemas.microsoft.com/office/drawing/2014/main" id="{DC745004-DFE9-D44A-A600-98D02FA68D8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199" y="4084326"/>
            <a:ext cx="197207" cy="280091"/>
          </a:xfrm>
          <a:prstGeom prst="rect">
            <a:avLst/>
          </a:prstGeom>
        </p:spPr>
      </p:pic>
    </p:spTree>
    <p:extLst>
      <p:ext uri="{BB962C8B-B14F-4D97-AF65-F5344CB8AC3E}">
        <p14:creationId xmlns:p14="http://schemas.microsoft.com/office/powerpoint/2010/main" val="2576543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E961B17-7C8D-13C0-082D-ECF4B9A03670}"/>
              </a:ext>
            </a:extLst>
          </p:cNvPr>
          <p:cNvSpPr>
            <a:spLocks noGrp="1"/>
          </p:cNvSpPr>
          <p:nvPr>
            <p:ph type="title"/>
          </p:nvPr>
        </p:nvSpPr>
        <p:spPr>
          <a:xfrm>
            <a:off x="200025" y="753228"/>
            <a:ext cx="10094157" cy="1080938"/>
          </a:xfrm>
        </p:spPr>
        <p:txBody>
          <a:bodyPr>
            <a:normAutofit fontScale="90000"/>
          </a:bodyPr>
          <a:lstStyle/>
          <a:p>
            <a:r>
              <a:rPr lang="en-US" dirty="0"/>
              <a:t>The </a:t>
            </a:r>
            <a:r>
              <a:rPr lang="en-US" i="1" dirty="0"/>
              <a:t>digital divide </a:t>
            </a:r>
            <a:r>
              <a:rPr lang="en-US" dirty="0"/>
              <a:t>isn’t just about broadband or hardware…</a:t>
            </a:r>
          </a:p>
        </p:txBody>
      </p:sp>
      <p:pic>
        <p:nvPicPr>
          <p:cNvPr id="5" name="Picture 4" descr="A person sitting at a table with a computer">
            <a:extLst>
              <a:ext uri="{FF2B5EF4-FFF2-40B4-BE49-F238E27FC236}">
                <a16:creationId xmlns:a16="http://schemas.microsoft.com/office/drawing/2014/main" id="{7A186FC0-C6C7-4019-95AC-BE1506C54741}"/>
              </a:ext>
            </a:extLst>
          </p:cNvPr>
          <p:cNvPicPr>
            <a:picLocks noChangeAspect="1"/>
          </p:cNvPicPr>
          <p:nvPr/>
        </p:nvPicPr>
        <p:blipFill>
          <a:blip r:embed="rId3"/>
          <a:stretch>
            <a:fillRect/>
          </a:stretch>
        </p:blipFill>
        <p:spPr>
          <a:xfrm>
            <a:off x="526288" y="2389632"/>
            <a:ext cx="6291072" cy="4194048"/>
          </a:xfrm>
          <a:prstGeom prst="rect">
            <a:avLst/>
          </a:prstGeom>
        </p:spPr>
      </p:pic>
      <p:sp>
        <p:nvSpPr>
          <p:cNvPr id="6" name="TextBox 5">
            <a:extLst>
              <a:ext uri="{FF2B5EF4-FFF2-40B4-BE49-F238E27FC236}">
                <a16:creationId xmlns:a16="http://schemas.microsoft.com/office/drawing/2014/main" id="{50E133EC-7CC5-4C48-8D9C-64BCAEA94D18}"/>
              </a:ext>
            </a:extLst>
          </p:cNvPr>
          <p:cNvSpPr txBox="1"/>
          <p:nvPr/>
        </p:nvSpPr>
        <p:spPr>
          <a:xfrm>
            <a:off x="7541744" y="3886491"/>
            <a:ext cx="4000016" cy="1200329"/>
          </a:xfrm>
          <a:prstGeom prst="rect">
            <a:avLst/>
          </a:prstGeom>
          <a:noFill/>
        </p:spPr>
        <p:txBody>
          <a:bodyPr wrap="square" rtlCol="0">
            <a:spAutoFit/>
          </a:bodyPr>
          <a:lstStyle/>
          <a:p>
            <a:r>
              <a:rPr lang="en-US" sz="3600" b="1" dirty="0">
                <a:latin typeface="+mj-lt"/>
              </a:rPr>
              <a:t>It’s also about </a:t>
            </a:r>
            <a:r>
              <a:rPr lang="en-US" sz="3600" b="1" i="1" dirty="0">
                <a:solidFill>
                  <a:schemeClr val="accent2"/>
                </a:solidFill>
                <a:latin typeface="+mj-lt"/>
              </a:rPr>
              <a:t>skills</a:t>
            </a:r>
            <a:r>
              <a:rPr lang="en-US" sz="3600" b="1" dirty="0">
                <a:solidFill>
                  <a:schemeClr val="accent2"/>
                </a:solidFill>
                <a:latin typeface="+mj-lt"/>
              </a:rPr>
              <a:t>.</a:t>
            </a:r>
          </a:p>
        </p:txBody>
      </p:sp>
    </p:spTree>
    <p:extLst>
      <p:ext uri="{BB962C8B-B14F-4D97-AF65-F5344CB8AC3E}">
        <p14:creationId xmlns:p14="http://schemas.microsoft.com/office/powerpoint/2010/main" val="4123886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F811042-4A79-AFE4-A12D-64C9238F2C6E}"/>
              </a:ext>
            </a:extLst>
          </p:cNvPr>
          <p:cNvSpPr>
            <a:spLocks noGrp="1"/>
          </p:cNvSpPr>
          <p:nvPr>
            <p:ph type="title"/>
          </p:nvPr>
        </p:nvSpPr>
        <p:spPr>
          <a:xfrm>
            <a:off x="200025" y="753228"/>
            <a:ext cx="10094157" cy="1080938"/>
          </a:xfrm>
        </p:spPr>
        <p:txBody>
          <a:bodyPr>
            <a:normAutofit fontScale="90000"/>
          </a:bodyPr>
          <a:lstStyle/>
          <a:p>
            <a:r>
              <a:rPr lang="en-US" dirty="0"/>
              <a:t>Congress is sending more than $1 billion to Texas</a:t>
            </a:r>
          </a:p>
        </p:txBody>
      </p:sp>
      <p:pic>
        <p:nvPicPr>
          <p:cNvPr id="4" name="Picture 3" descr="A picture containing outdoor, building, sky, classical architecture">
            <a:extLst>
              <a:ext uri="{FF2B5EF4-FFF2-40B4-BE49-F238E27FC236}">
                <a16:creationId xmlns:a16="http://schemas.microsoft.com/office/drawing/2014/main" id="{4D747917-08CD-E97B-A41C-163B5D35CECA}"/>
              </a:ext>
            </a:extLst>
          </p:cNvPr>
          <p:cNvPicPr>
            <a:picLocks noChangeAspect="1"/>
          </p:cNvPicPr>
          <p:nvPr/>
        </p:nvPicPr>
        <p:blipFill>
          <a:blip r:embed="rId3"/>
          <a:stretch>
            <a:fillRect/>
          </a:stretch>
        </p:blipFill>
        <p:spPr>
          <a:xfrm>
            <a:off x="833667" y="2946400"/>
            <a:ext cx="5262333" cy="3362960"/>
          </a:xfrm>
          <a:prstGeom prst="rect">
            <a:avLst/>
          </a:prstGeom>
        </p:spPr>
      </p:pic>
      <p:sp>
        <p:nvSpPr>
          <p:cNvPr id="6" name="TextBox 5">
            <a:extLst>
              <a:ext uri="{FF2B5EF4-FFF2-40B4-BE49-F238E27FC236}">
                <a16:creationId xmlns:a16="http://schemas.microsoft.com/office/drawing/2014/main" id="{50E133EC-7CC5-4C48-8D9C-64BCAEA94D18}"/>
              </a:ext>
            </a:extLst>
          </p:cNvPr>
          <p:cNvSpPr txBox="1"/>
          <p:nvPr/>
        </p:nvSpPr>
        <p:spPr>
          <a:xfrm>
            <a:off x="7236198" y="3350607"/>
            <a:ext cx="4335581" cy="2554545"/>
          </a:xfrm>
          <a:prstGeom prst="rect">
            <a:avLst/>
          </a:prstGeom>
          <a:noFill/>
        </p:spPr>
        <p:txBody>
          <a:bodyPr wrap="square" rtlCol="0">
            <a:spAutoFit/>
          </a:bodyPr>
          <a:lstStyle/>
          <a:p>
            <a:pPr>
              <a:defRPr/>
            </a:pPr>
            <a:r>
              <a:rPr lang="en-US" sz="3200" b="1" dirty="0">
                <a:latin typeface="+mj-lt"/>
              </a:rPr>
              <a:t>The 2021 federal infrastructure legislation invests heavily in broadband &amp; digital equity.</a:t>
            </a:r>
          </a:p>
        </p:txBody>
      </p:sp>
    </p:spTree>
    <p:extLst>
      <p:ext uri="{BB962C8B-B14F-4D97-AF65-F5344CB8AC3E}">
        <p14:creationId xmlns:p14="http://schemas.microsoft.com/office/powerpoint/2010/main" val="3784067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272019-9CE3-4375-0703-551F15C43D64}"/>
              </a:ext>
            </a:extLst>
          </p:cNvPr>
          <p:cNvSpPr>
            <a:spLocks noGrp="1"/>
          </p:cNvSpPr>
          <p:nvPr>
            <p:ph type="title"/>
          </p:nvPr>
        </p:nvSpPr>
        <p:spPr/>
        <p:txBody>
          <a:bodyPr>
            <a:normAutofit fontScale="90000"/>
          </a:bodyPr>
          <a:lstStyle/>
          <a:p>
            <a:r>
              <a:rPr lang="en-US" dirty="0"/>
              <a:t>The</a:t>
            </a:r>
            <a:r>
              <a:rPr lang="en-US" baseline="0" dirty="0"/>
              <a:t> Infrastructure Investment</a:t>
            </a:r>
            <a:endParaRPr lang="en-US" dirty="0"/>
          </a:p>
        </p:txBody>
      </p:sp>
      <p:sp>
        <p:nvSpPr>
          <p:cNvPr id="5" name="TextBox 4">
            <a:extLst>
              <a:ext uri="{FF2B5EF4-FFF2-40B4-BE49-F238E27FC236}">
                <a16:creationId xmlns:a16="http://schemas.microsoft.com/office/drawing/2014/main" id="{738913A9-885D-AD55-84EE-B19D7F91F09F}"/>
              </a:ext>
            </a:extLst>
          </p:cNvPr>
          <p:cNvSpPr txBox="1"/>
          <p:nvPr/>
        </p:nvSpPr>
        <p:spPr>
          <a:xfrm>
            <a:off x="528320" y="669785"/>
            <a:ext cx="9296400" cy="1200329"/>
          </a:xfrm>
          <a:prstGeom prst="rect">
            <a:avLst/>
          </a:prstGeom>
          <a:noFill/>
        </p:spPr>
        <p:txBody>
          <a:bodyPr wrap="square">
            <a:spAutoFit/>
          </a:bodyPr>
          <a:lstStyle/>
          <a:p>
            <a:pPr>
              <a:defRPr/>
            </a:pPr>
            <a:r>
              <a:rPr lang="en-US" sz="3600" dirty="0">
                <a:solidFill>
                  <a:schemeClr val="bg1"/>
                </a:solidFill>
                <a:latin typeface="Verdana" panose="020B0604030504040204" pitchFamily="34" charset="0"/>
                <a:ea typeface="Verdana" panose="020B0604030504040204" pitchFamily="34" charset="0"/>
              </a:rPr>
              <a:t>The Infrastructure Investment and Jobs Act (IIJA) included: </a:t>
            </a:r>
          </a:p>
        </p:txBody>
      </p:sp>
      <p:sp>
        <p:nvSpPr>
          <p:cNvPr id="2" name="TextBox 1">
            <a:extLst>
              <a:ext uri="{FF2B5EF4-FFF2-40B4-BE49-F238E27FC236}">
                <a16:creationId xmlns:a16="http://schemas.microsoft.com/office/drawing/2014/main" id="{0FB6B3EB-803A-1D82-E624-D942B8D688A4}"/>
              </a:ext>
            </a:extLst>
          </p:cNvPr>
          <p:cNvSpPr txBox="1"/>
          <p:nvPr/>
        </p:nvSpPr>
        <p:spPr>
          <a:xfrm>
            <a:off x="721441" y="2590802"/>
            <a:ext cx="10479958" cy="3231654"/>
          </a:xfrm>
          <a:prstGeom prst="rect">
            <a:avLst/>
          </a:prstGeom>
          <a:noFill/>
        </p:spPr>
        <p:txBody>
          <a:bodyPr wrap="square" rtlCol="0">
            <a:spAutoFit/>
          </a:bodyPr>
          <a:lstStyle/>
          <a:p>
            <a:pPr marL="285750" indent="-285750">
              <a:buFont typeface="Wingdings" panose="05000000000000000000" pitchFamily="2" charset="2"/>
              <a:buChar char="Ø"/>
            </a:pPr>
            <a:r>
              <a:rPr lang="en-US" sz="2800" b="1" dirty="0">
                <a:solidFill>
                  <a:schemeClr val="accent3"/>
                </a:solidFill>
              </a:rPr>
              <a:t>$42.5 billion </a:t>
            </a:r>
            <a:r>
              <a:rPr lang="en-US" sz="2800" dirty="0"/>
              <a:t>nationwide</a:t>
            </a:r>
            <a:r>
              <a:rPr lang="en-US" sz="2800" b="1" dirty="0">
                <a:solidFill>
                  <a:schemeClr val="accent6">
                    <a:lumMod val="50000"/>
                  </a:schemeClr>
                </a:solidFill>
              </a:rPr>
              <a:t> </a:t>
            </a:r>
            <a:r>
              <a:rPr lang="en-US" sz="2800" dirty="0"/>
              <a:t>for the Broadband Equity, Access, and Deployment (BEAD) program</a:t>
            </a:r>
          </a:p>
          <a:p>
            <a:endParaRPr lang="en-US" sz="2800" dirty="0"/>
          </a:p>
          <a:p>
            <a:pPr marL="285750" indent="-285750">
              <a:buFont typeface="Wingdings" panose="05000000000000000000" pitchFamily="2" charset="2"/>
              <a:buChar char="Ø"/>
            </a:pPr>
            <a:r>
              <a:rPr lang="en-US" sz="2800" b="1" dirty="0">
                <a:solidFill>
                  <a:schemeClr val="accent3"/>
                </a:solidFill>
              </a:rPr>
              <a:t>$2.75 billion </a:t>
            </a:r>
            <a:r>
              <a:rPr lang="en-US" sz="2800" dirty="0"/>
              <a:t>nationwide for the Digital Equity Act</a:t>
            </a:r>
          </a:p>
          <a:p>
            <a:endParaRPr lang="en-US" sz="2800" dirty="0"/>
          </a:p>
          <a:p>
            <a:endParaRPr lang="en-US" sz="2400" dirty="0"/>
          </a:p>
          <a:p>
            <a:r>
              <a:rPr lang="en-US" sz="2000" i="1" dirty="0"/>
              <a:t>This funding is being overseen by the US Commerce Department’s </a:t>
            </a:r>
            <a:r>
              <a:rPr lang="en-US" sz="2000" b="1" i="1" dirty="0"/>
              <a:t>National Telecommunications and Information Administration (NTIA). </a:t>
            </a:r>
          </a:p>
        </p:txBody>
      </p:sp>
    </p:spTree>
    <p:extLst>
      <p:ext uri="{BB962C8B-B14F-4D97-AF65-F5344CB8AC3E}">
        <p14:creationId xmlns:p14="http://schemas.microsoft.com/office/powerpoint/2010/main" val="4035094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FB65D4-9E84-3A8C-80CD-48F3FCF7F76A}"/>
              </a:ext>
            </a:extLst>
          </p:cNvPr>
          <p:cNvSpPr txBox="1">
            <a:spLocks noGrp="1"/>
          </p:cNvSpPr>
          <p:nvPr>
            <p:ph type="title" idx="4294967295"/>
          </p:nvPr>
        </p:nvSpPr>
        <p:spPr>
          <a:xfrm>
            <a:off x="528320" y="669785"/>
            <a:ext cx="92964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mn-cs"/>
              </a:rPr>
              <a:t>The Digital Equity Act includes two types of funding for Texas:</a:t>
            </a:r>
          </a:p>
        </p:txBody>
      </p:sp>
      <p:sp>
        <p:nvSpPr>
          <p:cNvPr id="2" name="TextBox 1">
            <a:extLst>
              <a:ext uri="{FF2B5EF4-FFF2-40B4-BE49-F238E27FC236}">
                <a16:creationId xmlns:a16="http://schemas.microsoft.com/office/drawing/2014/main" id="{6DC3AE2A-1E29-4B29-BEDF-EF58D8E07909}"/>
              </a:ext>
            </a:extLst>
          </p:cNvPr>
          <p:cNvSpPr txBox="1"/>
          <p:nvPr/>
        </p:nvSpPr>
        <p:spPr>
          <a:xfrm>
            <a:off x="485388" y="2986919"/>
            <a:ext cx="11002432" cy="2323713"/>
          </a:xfrm>
          <a:prstGeom prst="rect">
            <a:avLst/>
          </a:prstGeom>
          <a:noFill/>
        </p:spPr>
        <p:txBody>
          <a:bodyPr wrap="square" rtlCol="0">
            <a:spAutoFit/>
          </a:bodyPr>
          <a:lstStyle/>
          <a:p>
            <a:pPr marL="285750" indent="-285750">
              <a:spcAft>
                <a:spcPts val="1800"/>
              </a:spcAft>
              <a:buClr>
                <a:schemeClr val="tx1"/>
              </a:buClr>
              <a:buFont typeface="Wingdings" panose="05000000000000000000" pitchFamily="2" charset="2"/>
              <a:buChar char="Ø"/>
            </a:pPr>
            <a:r>
              <a:rPr lang="en-US" sz="2600" b="1" i="1" dirty="0">
                <a:solidFill>
                  <a:schemeClr val="accent3"/>
                </a:solidFill>
                <a:latin typeface="Arial" panose="020B0604020202020204" pitchFamily="34" charset="0"/>
                <a:cs typeface="Arial" panose="020B0604020202020204" pitchFamily="34" charset="0"/>
              </a:rPr>
              <a:t>Formula funding </a:t>
            </a:r>
            <a:r>
              <a:rPr lang="en-US" sz="2600" dirty="0">
                <a:latin typeface="Arial" panose="020B0604020202020204" pitchFamily="34" charset="0"/>
                <a:cs typeface="Arial" panose="020B0604020202020204" pitchFamily="34" charset="0"/>
              </a:rPr>
              <a:t>that will go to the </a:t>
            </a:r>
            <a:r>
              <a:rPr lang="en-US" sz="2600" b="1"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Texas Broadband Development Office</a:t>
            </a:r>
            <a:r>
              <a:rPr lang="en-US" sz="2600" dirty="0">
                <a:latin typeface="Arial" panose="020B0604020202020204" pitchFamily="34" charset="0"/>
                <a:cs typeface="Arial" panose="020B0604020202020204" pitchFamily="34" charset="0"/>
              </a:rPr>
              <a:t> before being re-distributed down to the local level </a:t>
            </a:r>
          </a:p>
          <a:p>
            <a:pPr marL="285750" indent="-285750">
              <a:spcAft>
                <a:spcPts val="1800"/>
              </a:spcAft>
              <a:buClr>
                <a:schemeClr val="tx1"/>
              </a:buClr>
              <a:buFont typeface="Wingdings" panose="05000000000000000000" pitchFamily="2" charset="2"/>
              <a:buChar char="Ø"/>
            </a:pPr>
            <a:r>
              <a:rPr lang="en-US" sz="2600" dirty="0">
                <a:latin typeface="Arial" panose="020B0604020202020204" pitchFamily="34" charset="0"/>
                <a:cs typeface="Arial" panose="020B0604020202020204" pitchFamily="34" charset="0"/>
              </a:rPr>
              <a:t>Federal discretionary </a:t>
            </a:r>
            <a:r>
              <a:rPr lang="en-US" sz="2600" b="1" i="1" dirty="0">
                <a:solidFill>
                  <a:schemeClr val="accent3"/>
                </a:solidFill>
                <a:latin typeface="Arial" panose="020B0604020202020204" pitchFamily="34" charset="0"/>
                <a:cs typeface="Arial" panose="020B0604020202020204" pitchFamily="34" charset="0"/>
              </a:rPr>
              <a:t>competitive grants</a:t>
            </a:r>
            <a:r>
              <a:rPr lang="en-US" sz="2600" b="1" i="1" dirty="0">
                <a:solidFill>
                  <a:schemeClr val="accent6">
                    <a:lumMod val="50000"/>
                  </a:schemeClr>
                </a:solidFill>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for which states and other eligible entities can apply directly to National Telecommunications and Information Administration (NTIA)</a:t>
            </a:r>
            <a:endParaRPr lang="en-US" sz="2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6006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E4BBDC-390B-0F52-E84B-AD5C29502C0F}"/>
              </a:ext>
            </a:extLst>
          </p:cNvPr>
          <p:cNvSpPr>
            <a:spLocks noGrp="1"/>
          </p:cNvSpPr>
          <p:nvPr>
            <p:ph type="title"/>
          </p:nvPr>
        </p:nvSpPr>
        <p:spPr/>
        <p:txBody>
          <a:bodyPr>
            <a:normAutofit/>
          </a:bodyPr>
          <a:lstStyle/>
          <a:p>
            <a:r>
              <a:rPr lang="en-US" sz="4800" dirty="0"/>
              <a:t>What’s the timeline?</a:t>
            </a:r>
          </a:p>
        </p:txBody>
      </p:sp>
      <p:sp>
        <p:nvSpPr>
          <p:cNvPr id="2" name="TextBox 1">
            <a:extLst>
              <a:ext uri="{FF2B5EF4-FFF2-40B4-BE49-F238E27FC236}">
                <a16:creationId xmlns:a16="http://schemas.microsoft.com/office/drawing/2014/main" id="{6DC3AE2A-1E29-4B29-BEDF-EF58D8E07909}"/>
              </a:ext>
            </a:extLst>
          </p:cNvPr>
          <p:cNvSpPr txBox="1"/>
          <p:nvPr/>
        </p:nvSpPr>
        <p:spPr>
          <a:xfrm>
            <a:off x="469422" y="2176822"/>
            <a:ext cx="11002432" cy="4262705"/>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en-US" sz="2400" b="1" dirty="0">
                <a:solidFill>
                  <a:schemeClr val="accent3"/>
                </a:solidFill>
                <a:latin typeface="+mj-lt"/>
                <a:cs typeface="Arial" panose="020B0604020202020204" pitchFamily="34" charset="0"/>
              </a:rPr>
              <a:t>Right now: </a:t>
            </a:r>
            <a:r>
              <a:rPr lang="en-US" sz="2400" dirty="0">
                <a:latin typeface="+mj-lt"/>
                <a:cs typeface="Arial" panose="020B0604020202020204" pitchFamily="34" charset="0"/>
              </a:rPr>
              <a:t>Texas is engaged in its 12-month Digital Equity </a:t>
            </a:r>
            <a:r>
              <a:rPr lang="en-US" sz="2400" b="1" dirty="0">
                <a:latin typeface="+mj-lt"/>
                <a:cs typeface="Arial" panose="020B0604020202020204" pitchFamily="34" charset="0"/>
              </a:rPr>
              <a:t>planning process </a:t>
            </a:r>
            <a:r>
              <a:rPr lang="en-US" sz="2400" i="1" dirty="0">
                <a:latin typeface="+mj-lt"/>
                <a:cs typeface="Arial" panose="020B0604020202020204" pitchFamily="34" charset="0"/>
              </a:rPr>
              <a:t>(known in TX as the Digital Opportunity Plan)</a:t>
            </a:r>
            <a:r>
              <a:rPr lang="en-US" sz="2400" b="1" i="1" dirty="0">
                <a:latin typeface="+mj-lt"/>
                <a:cs typeface="Arial" panose="020B0604020202020204" pitchFamily="34" charset="0"/>
              </a:rPr>
              <a:t>. </a:t>
            </a:r>
            <a:r>
              <a:rPr lang="en-US" sz="2400" dirty="0">
                <a:latin typeface="+mj-lt"/>
              </a:rPr>
              <a:t>The planning process is required to engage a broad array of stakeholders, and states are also required to post their draft plans for a 30-day public comment period</a:t>
            </a:r>
            <a:endParaRPr lang="en-US" sz="2400" b="1" dirty="0">
              <a:latin typeface="+mj-lt"/>
              <a:cs typeface="Arial" panose="020B0604020202020204" pitchFamily="34" charset="0"/>
            </a:endParaRPr>
          </a:p>
          <a:p>
            <a:pPr marL="285750" indent="-285750">
              <a:spcAft>
                <a:spcPts val="1800"/>
              </a:spcAft>
              <a:buFont typeface="Wingdings" panose="05000000000000000000" pitchFamily="2" charset="2"/>
              <a:buChar char="Ø"/>
            </a:pPr>
            <a:r>
              <a:rPr lang="en-US" sz="2400" b="1" dirty="0">
                <a:solidFill>
                  <a:schemeClr val="accent3"/>
                </a:solidFill>
                <a:latin typeface="+mj-lt"/>
                <a:cs typeface="Arial" panose="020B0604020202020204" pitchFamily="34" charset="0"/>
              </a:rPr>
              <a:t>By December 2023</a:t>
            </a:r>
            <a:r>
              <a:rPr lang="en-US" sz="2400" b="1" dirty="0">
                <a:solidFill>
                  <a:schemeClr val="accent6">
                    <a:lumMod val="50000"/>
                  </a:schemeClr>
                </a:solidFill>
                <a:latin typeface="+mj-lt"/>
                <a:cs typeface="Arial" panose="020B0604020202020204" pitchFamily="34" charset="0"/>
              </a:rPr>
              <a:t>: </a:t>
            </a:r>
            <a:r>
              <a:rPr lang="en-US" sz="2400" dirty="0">
                <a:latin typeface="+mj-lt"/>
                <a:cs typeface="Arial" panose="020B0604020202020204" pitchFamily="34" charset="0"/>
              </a:rPr>
              <a:t>TX will submit its 5-year Digital Equity Plan to NTIA</a:t>
            </a:r>
            <a:endParaRPr lang="en-US" sz="2400" b="1" dirty="0">
              <a:solidFill>
                <a:schemeClr val="accent6">
                  <a:lumMod val="50000"/>
                </a:schemeClr>
              </a:solidFill>
              <a:latin typeface="+mj-lt"/>
              <a:cs typeface="Arial" panose="020B0604020202020204" pitchFamily="34" charset="0"/>
            </a:endParaRPr>
          </a:p>
          <a:p>
            <a:pPr marL="285750" indent="-285750">
              <a:spcAft>
                <a:spcPts val="1800"/>
              </a:spcAft>
              <a:buFont typeface="Wingdings" panose="05000000000000000000" pitchFamily="2" charset="2"/>
              <a:buChar char="Ø"/>
            </a:pPr>
            <a:r>
              <a:rPr lang="en-US" sz="2400" b="1" dirty="0">
                <a:solidFill>
                  <a:schemeClr val="accent3"/>
                </a:solidFill>
                <a:latin typeface="+mj-lt"/>
                <a:cs typeface="Arial" panose="020B0604020202020204" pitchFamily="34" charset="0"/>
              </a:rPr>
              <a:t>Early 2024: </a:t>
            </a:r>
            <a:r>
              <a:rPr lang="en-US" sz="2400" dirty="0">
                <a:latin typeface="+mj-lt"/>
                <a:cs typeface="Arial" panose="020B0604020202020204" pitchFamily="34" charset="0"/>
              </a:rPr>
              <a:t>NTIA releases </a:t>
            </a:r>
            <a:r>
              <a:rPr lang="en-US" sz="2400" b="1" i="1" dirty="0">
                <a:latin typeface="+mj-lt"/>
                <a:cs typeface="Arial" panose="020B0604020202020204" pitchFamily="34" charset="0"/>
              </a:rPr>
              <a:t>formula funds </a:t>
            </a:r>
            <a:r>
              <a:rPr lang="en-US" sz="2400" dirty="0">
                <a:latin typeface="+mj-lt"/>
                <a:cs typeface="Arial" panose="020B0604020202020204" pitchFamily="34" charset="0"/>
              </a:rPr>
              <a:t>to states (“Digital Equity Capacity Grants”)</a:t>
            </a:r>
          </a:p>
          <a:p>
            <a:pPr marL="285750" indent="-285750">
              <a:spcAft>
                <a:spcPts val="1800"/>
              </a:spcAft>
              <a:buFont typeface="Wingdings" panose="05000000000000000000" pitchFamily="2" charset="2"/>
              <a:buChar char="Ø"/>
            </a:pPr>
            <a:r>
              <a:rPr lang="en-US" sz="2400" b="1" dirty="0">
                <a:solidFill>
                  <a:schemeClr val="accent3"/>
                </a:solidFill>
                <a:latin typeface="+mj-lt"/>
                <a:cs typeface="Arial" panose="020B0604020202020204" pitchFamily="34" charset="0"/>
              </a:rPr>
              <a:t>Slightly later in 2024</a:t>
            </a:r>
            <a:r>
              <a:rPr lang="en-US" sz="2400" b="1" dirty="0">
                <a:solidFill>
                  <a:schemeClr val="accent6">
                    <a:lumMod val="50000"/>
                  </a:schemeClr>
                </a:solidFill>
                <a:latin typeface="+mj-lt"/>
                <a:cs typeface="Arial" panose="020B0604020202020204" pitchFamily="34" charset="0"/>
              </a:rPr>
              <a:t>: </a:t>
            </a:r>
            <a:r>
              <a:rPr lang="en-US" sz="2400" dirty="0">
                <a:latin typeface="+mj-lt"/>
                <a:cs typeface="Arial" panose="020B0604020202020204" pitchFamily="34" charset="0"/>
              </a:rPr>
              <a:t>NOFO released for </a:t>
            </a:r>
            <a:r>
              <a:rPr lang="en-US" sz="2400" b="1" i="1" dirty="0">
                <a:latin typeface="+mj-lt"/>
                <a:cs typeface="Arial" panose="020B0604020202020204" pitchFamily="34" charset="0"/>
              </a:rPr>
              <a:t>competitive grants </a:t>
            </a:r>
            <a:r>
              <a:rPr lang="en-US" sz="2400" dirty="0">
                <a:latin typeface="+mj-lt"/>
                <a:cs typeface="Arial" panose="020B0604020202020204" pitchFamily="34" charset="0"/>
              </a:rPr>
              <a:t>to states and other eligible entities (“Digital Equity Competitive Grants”)</a:t>
            </a:r>
          </a:p>
        </p:txBody>
      </p:sp>
    </p:spTree>
    <p:extLst>
      <p:ext uri="{BB962C8B-B14F-4D97-AF65-F5344CB8AC3E}">
        <p14:creationId xmlns:p14="http://schemas.microsoft.com/office/powerpoint/2010/main" val="644309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30386B-A91A-6089-2DD2-4E598C451972}"/>
              </a:ext>
            </a:extLst>
          </p:cNvPr>
          <p:cNvSpPr>
            <a:spLocks noGrp="1"/>
          </p:cNvSpPr>
          <p:nvPr>
            <p:ph type="title"/>
          </p:nvPr>
        </p:nvSpPr>
        <p:spPr/>
        <p:txBody>
          <a:bodyPr>
            <a:noAutofit/>
          </a:bodyPr>
          <a:lstStyle/>
          <a:p>
            <a:r>
              <a:rPr lang="en-US" sz="4400" dirty="0"/>
              <a:t>DE Act “covered populations” overlap with adult learners</a:t>
            </a:r>
          </a:p>
        </p:txBody>
      </p:sp>
      <p:sp>
        <p:nvSpPr>
          <p:cNvPr id="2" name="TextBox 1">
            <a:extLst>
              <a:ext uri="{FF2B5EF4-FFF2-40B4-BE49-F238E27FC236}">
                <a16:creationId xmlns:a16="http://schemas.microsoft.com/office/drawing/2014/main" id="{6DC3AE2A-1E29-4B29-BEDF-EF58D8E07909}"/>
              </a:ext>
            </a:extLst>
          </p:cNvPr>
          <p:cNvSpPr txBox="1"/>
          <p:nvPr/>
        </p:nvSpPr>
        <p:spPr>
          <a:xfrm>
            <a:off x="287526" y="2437297"/>
            <a:ext cx="11002432" cy="3888244"/>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Individuals in a household with </a:t>
            </a: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income below 150 percent of poverty</a:t>
            </a: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 level</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Aging</a:t>
            </a: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 individuals</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Incarcerated</a:t>
            </a: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 individuals </a:t>
            </a:r>
            <a:r>
              <a:rPr kumimoji="0" lang="en-US" sz="2000" b="0" i="1" u="none" strike="noStrike" kern="1200" cap="none" spc="0" normalizeH="0" baseline="0" noProof="0" dirty="0">
                <a:ln>
                  <a:noFill/>
                </a:ln>
                <a:solidFill>
                  <a:srgbClr val="000000"/>
                </a:solidFill>
                <a:effectLst/>
                <a:uLnTx/>
                <a:uFillTx/>
                <a:latin typeface="+mj-lt"/>
                <a:cs typeface="Arial" panose="020B0604020202020204" pitchFamily="34" charset="0"/>
              </a:rPr>
              <a:t>(other than individuals who are incarcerated in a Federal correctional facility)</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Veterans</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Individuals with </a:t>
            </a: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disabilities</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Individuals with a language barrier, including individuals who are </a:t>
            </a: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English learners</a:t>
            </a: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 and have </a:t>
            </a: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low levels of literacy</a:t>
            </a: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Individuals who are members of a </a:t>
            </a: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racial or ethnic minority </a:t>
            </a: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group; and</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Individuals who primarily reside in a </a:t>
            </a:r>
            <a:r>
              <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rPr>
              <a:t>rural </a:t>
            </a:r>
            <a:r>
              <a:rPr kumimoji="0" lang="en-US" sz="2000" b="0" i="0" u="none" strike="noStrike" kern="1200" cap="none" spc="0" normalizeH="0" baseline="0" noProof="0" dirty="0">
                <a:ln>
                  <a:noFill/>
                </a:ln>
                <a:solidFill>
                  <a:srgbClr val="000000"/>
                </a:solidFill>
                <a:effectLst/>
                <a:uLnTx/>
                <a:uFillTx/>
                <a:latin typeface="+mj-lt"/>
                <a:cs typeface="Arial" panose="020B0604020202020204" pitchFamily="34" charset="0"/>
              </a:rPr>
              <a:t>area</a:t>
            </a:r>
          </a:p>
        </p:txBody>
      </p:sp>
    </p:spTree>
    <p:extLst>
      <p:ext uri="{BB962C8B-B14F-4D97-AF65-F5344CB8AC3E}">
        <p14:creationId xmlns:p14="http://schemas.microsoft.com/office/powerpoint/2010/main" val="3957512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F9BF74-0488-976F-1BF7-5DF7B769339D}"/>
              </a:ext>
            </a:extLst>
          </p:cNvPr>
          <p:cNvSpPr>
            <a:spLocks noGrp="1"/>
          </p:cNvSpPr>
          <p:nvPr>
            <p:ph type="title"/>
          </p:nvPr>
        </p:nvSpPr>
        <p:spPr/>
        <p:txBody>
          <a:bodyPr>
            <a:noAutofit/>
          </a:bodyPr>
          <a:lstStyle/>
          <a:p>
            <a:r>
              <a:rPr lang="en-US" sz="4000" dirty="0"/>
              <a:t>AE providers will likely be eligible to apply for federal discretionary grants </a:t>
            </a:r>
          </a:p>
        </p:txBody>
      </p:sp>
      <p:sp>
        <p:nvSpPr>
          <p:cNvPr id="4" name="Content Placeholder 1">
            <a:extLst>
              <a:ext uri="{FF2B5EF4-FFF2-40B4-BE49-F238E27FC236}">
                <a16:creationId xmlns:a16="http://schemas.microsoft.com/office/drawing/2014/main" id="{9607E538-D7E5-7072-314B-29D4B964EA51}"/>
              </a:ext>
            </a:extLst>
          </p:cNvPr>
          <p:cNvSpPr txBox="1">
            <a:spLocks/>
          </p:cNvSpPr>
          <p:nvPr/>
        </p:nvSpPr>
        <p:spPr>
          <a:xfrm>
            <a:off x="491054" y="2075913"/>
            <a:ext cx="10825735" cy="4626784"/>
          </a:xfrm>
          <a:prstGeom prst="rect">
            <a:avLst/>
          </a:prstGeom>
          <a:noFill/>
          <a:ln>
            <a:noFill/>
          </a:ln>
        </p:spPr>
        <p:txBody>
          <a:bodyPr spcFirstLastPara="1" wrap="square" lIns="0" tIns="0" rIns="0" bIns="0" anchor="t" anchorCtr="0">
            <a:normAutofit fontScale="47500" lnSpcReduction="20000"/>
          </a:bodyPr>
          <a:lstStyle>
            <a:defPPr marR="0" lvl="0" algn="l" rtl="0">
              <a:lnSpc>
                <a:spcPct val="100000"/>
              </a:lnSpc>
              <a:spcBef>
                <a:spcPts val="0"/>
              </a:spcBef>
              <a:spcAft>
                <a:spcPts val="0"/>
              </a:spcAft>
            </a:defPPr>
            <a:lvl1pPr marL="457200" marR="0" lvl="0" indent="-342900" algn="l" rtl="0">
              <a:lnSpc>
                <a:spcPct val="100000"/>
              </a:lnSpc>
              <a:spcBef>
                <a:spcPts val="1200"/>
              </a:spcBef>
              <a:spcAft>
                <a:spcPts val="0"/>
              </a:spcAft>
              <a:buClr>
                <a:schemeClr val="dk1"/>
              </a:buClr>
              <a:buSzPts val="1800"/>
              <a:buFont typeface="Times New Roman"/>
              <a:buChar char="•"/>
              <a:defRPr sz="1800" b="0" i="0" u="none" strike="noStrike" cap="none">
                <a:solidFill>
                  <a:srgbClr val="262626"/>
                </a:solidFill>
                <a:latin typeface="Arial"/>
                <a:ea typeface="Arial"/>
                <a:cs typeface="Arial"/>
                <a:sym typeface="Arial"/>
              </a:defRPr>
            </a:lvl1pPr>
            <a:lvl2pPr marL="914400" marR="0" lvl="1" indent="-342900" algn="l" rtl="0">
              <a:lnSpc>
                <a:spcPct val="100000"/>
              </a:lnSpc>
              <a:spcBef>
                <a:spcPts val="600"/>
              </a:spcBef>
              <a:spcAft>
                <a:spcPts val="0"/>
              </a:spcAft>
              <a:buClr>
                <a:schemeClr val="dk1"/>
              </a:buClr>
              <a:buSzPts val="1800"/>
              <a:buFont typeface="Calibri"/>
              <a:buChar char="–"/>
              <a:defRPr sz="1800" b="0" i="0" u="none" strike="noStrike" cap="none">
                <a:solidFill>
                  <a:srgbClr val="262626"/>
                </a:solidFill>
                <a:latin typeface="Arial"/>
                <a:ea typeface="Arial"/>
                <a:cs typeface="Arial"/>
                <a:sym typeface="Arial"/>
              </a:defRPr>
            </a:lvl2pPr>
            <a:lvl3pPr marL="1371600" marR="0" lvl="2" indent="-342900" algn="l" rtl="0">
              <a:lnSpc>
                <a:spcPct val="100000"/>
              </a:lnSpc>
              <a:spcBef>
                <a:spcPts val="600"/>
              </a:spcBef>
              <a:spcAft>
                <a:spcPts val="0"/>
              </a:spcAft>
              <a:buClr>
                <a:schemeClr val="dk1"/>
              </a:buClr>
              <a:buSzPts val="1800"/>
              <a:buFont typeface="Calibri"/>
              <a:buChar char="»"/>
              <a:defRPr sz="1800" b="0" i="0" u="none" strike="noStrike" cap="none">
                <a:solidFill>
                  <a:srgbClr val="262626"/>
                </a:solidFill>
                <a:latin typeface="Arial"/>
                <a:ea typeface="Arial"/>
                <a:cs typeface="Arial"/>
                <a:sym typeface="Arial"/>
              </a:defRPr>
            </a:lvl3pPr>
            <a:lvl4pPr marL="1828800" marR="0" lvl="3" indent="-354330" algn="l" rtl="0">
              <a:lnSpc>
                <a:spcPct val="100000"/>
              </a:lnSpc>
              <a:spcBef>
                <a:spcPts val="600"/>
              </a:spcBef>
              <a:spcAft>
                <a:spcPts val="0"/>
              </a:spcAft>
              <a:buClr>
                <a:schemeClr val="dk1"/>
              </a:buClr>
              <a:buSzPts val="1980"/>
              <a:buFont typeface="Calibri"/>
              <a:buChar char="◦"/>
              <a:defRPr sz="1800" b="0" i="0" u="none" strike="noStrike" cap="none">
                <a:solidFill>
                  <a:srgbClr val="262626"/>
                </a:solidFill>
                <a:latin typeface="Arial"/>
                <a:ea typeface="Arial"/>
                <a:cs typeface="Arial"/>
                <a:sym typeface="Arial"/>
              </a:defRPr>
            </a:lvl4pPr>
            <a:lvl5pPr marL="2286000" marR="0" lvl="4" indent="-342900" algn="l" rtl="0">
              <a:lnSpc>
                <a:spcPct val="100000"/>
              </a:lnSpc>
              <a:spcBef>
                <a:spcPts val="600"/>
              </a:spcBef>
              <a:spcAft>
                <a:spcPts val="0"/>
              </a:spcAft>
              <a:buClr>
                <a:schemeClr val="dk1"/>
              </a:buClr>
              <a:buSzPts val="1800"/>
              <a:buFont typeface="Calibri"/>
              <a:buChar char="›"/>
              <a:defRPr sz="1800" b="0" i="0" u="none" strike="noStrike" cap="none">
                <a:solidFill>
                  <a:srgbClr val="262626"/>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buNone/>
            </a:pPr>
            <a:r>
              <a:rPr lang="en-US" sz="4500" b="1" dirty="0">
                <a:solidFill>
                  <a:schemeClr val="accent2"/>
                </a:solidFill>
                <a:latin typeface="+mj-lt"/>
                <a:cs typeface="Arial" panose="020B0604020202020204" pitchFamily="34" charset="0"/>
              </a:rPr>
              <a:t>Entities eligible to apply directly to the federal government:</a:t>
            </a:r>
          </a:p>
          <a:p>
            <a:pPr marL="0" indent="0">
              <a:buNone/>
            </a:pPr>
            <a:endParaRPr lang="en-US" sz="4500" b="1" dirty="0">
              <a:solidFill>
                <a:schemeClr val="accent2"/>
              </a:solidFill>
              <a:latin typeface="+mj-lt"/>
              <a:cs typeface="Arial" panose="020B0604020202020204" pitchFamily="34" charset="0"/>
            </a:endParaRPr>
          </a:p>
          <a:p>
            <a:pPr lvl="1">
              <a:buFont typeface="Arial" panose="020B0604020202020204" pitchFamily="34" charset="0"/>
              <a:buChar char="•"/>
            </a:pPr>
            <a:r>
              <a:rPr lang="en-US" sz="4500" dirty="0">
                <a:solidFill>
                  <a:schemeClr val="tx1"/>
                </a:solidFill>
                <a:latin typeface="+mj-lt"/>
                <a:cs typeface="Arial" panose="020B0604020202020204" pitchFamily="34" charset="0"/>
              </a:rPr>
              <a:t>A political subdivision, agency, or instrumentality of a State</a:t>
            </a:r>
          </a:p>
          <a:p>
            <a:pPr lvl="1">
              <a:buFont typeface="Arial" panose="020B0604020202020204" pitchFamily="34" charset="0"/>
              <a:buChar char="•"/>
            </a:pPr>
            <a:r>
              <a:rPr lang="en-US" sz="4500" dirty="0">
                <a:solidFill>
                  <a:schemeClr val="tx1"/>
                </a:solidFill>
                <a:latin typeface="+mj-lt"/>
                <a:cs typeface="Arial" panose="020B0604020202020204" pitchFamily="34" charset="0"/>
              </a:rPr>
              <a:t>An Indian Tribe, an Alaska Native entity, or a Native Hawaiian organization</a:t>
            </a:r>
          </a:p>
          <a:p>
            <a:pPr lvl="1">
              <a:buFont typeface="Arial" panose="020B0604020202020204" pitchFamily="34" charset="0"/>
              <a:buChar char="•"/>
            </a:pPr>
            <a:r>
              <a:rPr lang="en-US" sz="4500" dirty="0">
                <a:solidFill>
                  <a:schemeClr val="tx1"/>
                </a:solidFill>
                <a:latin typeface="+mj-lt"/>
                <a:cs typeface="Arial" panose="020B0604020202020204" pitchFamily="34" charset="0"/>
              </a:rPr>
              <a:t>A foundation, corporation, institution, or association that is </a:t>
            </a:r>
            <a:r>
              <a:rPr lang="en-US" sz="4500" b="1" dirty="0">
                <a:solidFill>
                  <a:schemeClr val="accent3"/>
                </a:solidFill>
                <a:latin typeface="+mj-lt"/>
                <a:cs typeface="Arial" panose="020B0604020202020204" pitchFamily="34" charset="0"/>
              </a:rPr>
              <a:t>a not-for-profit entity and not a school</a:t>
            </a:r>
          </a:p>
          <a:p>
            <a:pPr lvl="1">
              <a:buFont typeface="Arial" panose="020B0604020202020204" pitchFamily="34" charset="0"/>
              <a:buChar char="•"/>
            </a:pPr>
            <a:r>
              <a:rPr lang="en-US" sz="4500" dirty="0">
                <a:solidFill>
                  <a:schemeClr val="tx1"/>
                </a:solidFill>
                <a:latin typeface="+mj-lt"/>
                <a:cs typeface="Arial" panose="020B0604020202020204" pitchFamily="34" charset="0"/>
              </a:rPr>
              <a:t>A community anchor institution [includes </a:t>
            </a:r>
            <a:r>
              <a:rPr lang="en-US" sz="4500" b="1" dirty="0">
                <a:solidFill>
                  <a:schemeClr val="accent3"/>
                </a:solidFill>
                <a:latin typeface="+mj-lt"/>
                <a:cs typeface="Arial" panose="020B0604020202020204" pitchFamily="34" charset="0"/>
              </a:rPr>
              <a:t>community colleges</a:t>
            </a:r>
            <a:r>
              <a:rPr lang="en-US" sz="4500" dirty="0">
                <a:solidFill>
                  <a:schemeClr val="tx1"/>
                </a:solidFill>
                <a:latin typeface="+mj-lt"/>
                <a:cs typeface="Arial" panose="020B0604020202020204" pitchFamily="34" charset="0"/>
              </a:rPr>
              <a:t>]</a:t>
            </a:r>
          </a:p>
          <a:p>
            <a:pPr lvl="1">
              <a:buFont typeface="Arial" panose="020B0604020202020204" pitchFamily="34" charset="0"/>
              <a:buChar char="•"/>
            </a:pPr>
            <a:r>
              <a:rPr lang="en-US" sz="4500" b="1" dirty="0">
                <a:solidFill>
                  <a:schemeClr val="accent3"/>
                </a:solidFill>
                <a:latin typeface="+mj-lt"/>
                <a:cs typeface="Arial" panose="020B0604020202020204" pitchFamily="34" charset="0"/>
              </a:rPr>
              <a:t>A local educational agency</a:t>
            </a:r>
          </a:p>
          <a:p>
            <a:pPr lvl="1">
              <a:buFont typeface="Arial" panose="020B0604020202020204" pitchFamily="34" charset="0"/>
              <a:buChar char="•"/>
            </a:pPr>
            <a:r>
              <a:rPr lang="en-US" sz="4500" dirty="0">
                <a:solidFill>
                  <a:schemeClr val="tx1"/>
                </a:solidFill>
                <a:latin typeface="+mj-lt"/>
                <a:cs typeface="Arial" panose="020B0604020202020204" pitchFamily="34" charset="0"/>
              </a:rPr>
              <a:t>An entity that carries out a workforce development program</a:t>
            </a:r>
          </a:p>
          <a:p>
            <a:pPr lvl="1">
              <a:buFont typeface="Arial" panose="020B0604020202020204" pitchFamily="34" charset="0"/>
              <a:buChar char="•"/>
            </a:pPr>
            <a:r>
              <a:rPr lang="en-US" sz="4500" dirty="0">
                <a:solidFill>
                  <a:schemeClr val="tx1"/>
                </a:solidFill>
                <a:latin typeface="+mj-lt"/>
                <a:cs typeface="Arial" panose="020B0604020202020204" pitchFamily="34" charset="0"/>
              </a:rPr>
              <a:t>A partnership between any of the preceding entities</a:t>
            </a:r>
          </a:p>
          <a:p>
            <a:pPr lvl="1">
              <a:buFont typeface="Arial" panose="020B0604020202020204" pitchFamily="34" charset="0"/>
              <a:buChar char="•"/>
            </a:pPr>
            <a:r>
              <a:rPr lang="en-US" sz="4500" dirty="0">
                <a:solidFill>
                  <a:schemeClr val="tx1"/>
                </a:solidFill>
                <a:latin typeface="+mj-lt"/>
                <a:cs typeface="Arial" panose="020B0604020202020204" pitchFamily="34" charset="0"/>
              </a:rPr>
              <a:t>A partnership between any of the preceding entities and an entity that the Assistant Secretary determines to be in the public interest; and is not a school </a:t>
            </a:r>
            <a:r>
              <a:rPr lang="en-US" sz="4500" i="1" dirty="0">
                <a:solidFill>
                  <a:schemeClr val="tx1"/>
                </a:solidFill>
                <a:latin typeface="+mj-lt"/>
                <a:cs typeface="Arial" panose="020B0604020202020204" pitchFamily="34" charset="0"/>
              </a:rPr>
              <a:t>(Cannot be or have been an administering entity under the DE Capacity Grant Program) </a:t>
            </a:r>
            <a:endParaRPr lang="en-US" dirty="0"/>
          </a:p>
        </p:txBody>
      </p:sp>
    </p:spTree>
    <p:extLst>
      <p:ext uri="{BB962C8B-B14F-4D97-AF65-F5344CB8AC3E}">
        <p14:creationId xmlns:p14="http://schemas.microsoft.com/office/powerpoint/2010/main" val="1142529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AEL Advisory Committee</a:t>
            </a:r>
          </a:p>
        </p:txBody>
      </p:sp>
      <p:graphicFrame>
        <p:nvGraphicFramePr>
          <p:cNvPr id="2" name="Table 1">
            <a:extLst>
              <a:ext uri="{FF2B5EF4-FFF2-40B4-BE49-F238E27FC236}">
                <a16:creationId xmlns:a16="http://schemas.microsoft.com/office/drawing/2014/main" id="{F582A855-CAD1-0397-EF1D-6F9FFC1BC56C}"/>
              </a:ext>
            </a:extLst>
          </p:cNvPr>
          <p:cNvGraphicFramePr>
            <a:graphicFrameLocks noGrp="1"/>
          </p:cNvGraphicFramePr>
          <p:nvPr>
            <p:extLst>
              <p:ext uri="{D42A27DB-BD31-4B8C-83A1-F6EECF244321}">
                <p14:modId xmlns:p14="http://schemas.microsoft.com/office/powerpoint/2010/main" val="1238167361"/>
              </p:ext>
            </p:extLst>
          </p:nvPr>
        </p:nvGraphicFramePr>
        <p:xfrm>
          <a:off x="190501" y="2136775"/>
          <a:ext cx="11839576" cy="4654138"/>
        </p:xfrm>
        <a:graphic>
          <a:graphicData uri="http://schemas.openxmlformats.org/drawingml/2006/table">
            <a:tbl>
              <a:tblPr firstRow="1" bandRow="1">
                <a:tableStyleId>{5C22544A-7EE6-4342-B048-85BDC9FD1C3A}</a:tableStyleId>
              </a:tblPr>
              <a:tblGrid>
                <a:gridCol w="2264535">
                  <a:extLst>
                    <a:ext uri="{9D8B030D-6E8A-4147-A177-3AD203B41FA5}">
                      <a16:colId xmlns:a16="http://schemas.microsoft.com/office/drawing/2014/main" val="1340493654"/>
                    </a:ext>
                  </a:extLst>
                </a:gridCol>
                <a:gridCol w="1551987">
                  <a:extLst>
                    <a:ext uri="{9D8B030D-6E8A-4147-A177-3AD203B41FA5}">
                      <a16:colId xmlns:a16="http://schemas.microsoft.com/office/drawing/2014/main" val="3485342455"/>
                    </a:ext>
                  </a:extLst>
                </a:gridCol>
                <a:gridCol w="1825293">
                  <a:extLst>
                    <a:ext uri="{9D8B030D-6E8A-4147-A177-3AD203B41FA5}">
                      <a16:colId xmlns:a16="http://schemas.microsoft.com/office/drawing/2014/main" val="2525603766"/>
                    </a:ext>
                  </a:extLst>
                </a:gridCol>
                <a:gridCol w="4349421">
                  <a:extLst>
                    <a:ext uri="{9D8B030D-6E8A-4147-A177-3AD203B41FA5}">
                      <a16:colId xmlns:a16="http://schemas.microsoft.com/office/drawing/2014/main" val="2373480574"/>
                    </a:ext>
                  </a:extLst>
                </a:gridCol>
                <a:gridCol w="1848340">
                  <a:extLst>
                    <a:ext uri="{9D8B030D-6E8A-4147-A177-3AD203B41FA5}">
                      <a16:colId xmlns:a16="http://schemas.microsoft.com/office/drawing/2014/main" val="2752681898"/>
                    </a:ext>
                  </a:extLst>
                </a:gridCol>
              </a:tblGrid>
              <a:tr h="338540">
                <a:tc>
                  <a:txBody>
                    <a:bodyPr/>
                    <a:lstStyle/>
                    <a:p>
                      <a:r>
                        <a:rPr lang="en-US" dirty="0"/>
                        <a:t>Member</a:t>
                      </a:r>
                    </a:p>
                  </a:txBody>
                  <a:tcPr/>
                </a:tc>
                <a:tc>
                  <a:txBody>
                    <a:bodyPr/>
                    <a:lstStyle/>
                    <a:p>
                      <a:r>
                        <a:rPr lang="en-US" dirty="0"/>
                        <a:t>Location</a:t>
                      </a:r>
                    </a:p>
                  </a:txBody>
                  <a:tcPr/>
                </a:tc>
                <a:tc>
                  <a:txBody>
                    <a:bodyPr/>
                    <a:lstStyle/>
                    <a:p>
                      <a:r>
                        <a:rPr lang="en-US" dirty="0"/>
                        <a:t>Representing</a:t>
                      </a:r>
                    </a:p>
                  </a:txBody>
                  <a:tcPr/>
                </a:tc>
                <a:tc>
                  <a:txBody>
                    <a:bodyPr/>
                    <a:lstStyle/>
                    <a:p>
                      <a:r>
                        <a:rPr lang="en-US" dirty="0"/>
                        <a:t>Affiliation</a:t>
                      </a:r>
                    </a:p>
                  </a:txBody>
                  <a:tcPr/>
                </a:tc>
                <a:tc>
                  <a:txBody>
                    <a:bodyPr/>
                    <a:lstStyle/>
                    <a:p>
                      <a:r>
                        <a:rPr lang="en-US" dirty="0"/>
                        <a:t>Term Expires</a:t>
                      </a:r>
                    </a:p>
                  </a:txBody>
                  <a:tcPr/>
                </a:tc>
                <a:extLst>
                  <a:ext uri="{0D108BD9-81ED-4DB2-BD59-A6C34878D82A}">
                    <a16:rowId xmlns:a16="http://schemas.microsoft.com/office/drawing/2014/main" val="2842348162"/>
                  </a:ext>
                </a:extLst>
              </a:tr>
              <a:tr h="592446">
                <a:tc>
                  <a:txBody>
                    <a:bodyPr/>
                    <a:lstStyle/>
                    <a:p>
                      <a:r>
                        <a:rPr lang="en-US" dirty="0"/>
                        <a:t>Steve Banta </a:t>
                      </a:r>
                      <a:br>
                        <a:rPr lang="en-US" dirty="0"/>
                      </a:br>
                      <a:r>
                        <a:rPr lang="en-US" sz="1600" dirty="0"/>
                        <a:t>(Presiding Officer)</a:t>
                      </a:r>
                    </a:p>
                  </a:txBody>
                  <a:tcPr/>
                </a:tc>
                <a:tc>
                  <a:txBody>
                    <a:bodyPr/>
                    <a:lstStyle/>
                    <a:p>
                      <a:r>
                        <a:rPr lang="en-US" dirty="0"/>
                        <a:t>Dallas/ </a:t>
                      </a:r>
                      <a:br>
                        <a:rPr lang="en-US" dirty="0"/>
                      </a:br>
                      <a:r>
                        <a:rPr lang="en-US" dirty="0"/>
                        <a:t>Fort Worth</a:t>
                      </a:r>
                    </a:p>
                  </a:txBody>
                  <a:tcPr/>
                </a:tc>
                <a:tc>
                  <a:txBody>
                    <a:bodyPr/>
                    <a:lstStyle/>
                    <a:p>
                      <a:r>
                        <a:rPr lang="en-US" dirty="0"/>
                        <a:t>Nonprofit</a:t>
                      </a:r>
                    </a:p>
                  </a:txBody>
                  <a:tcPr/>
                </a:tc>
                <a:tc>
                  <a:txBody>
                    <a:bodyPr/>
                    <a:lstStyle/>
                    <a:p>
                      <a:pPr lvl="0">
                        <a:buNone/>
                      </a:pPr>
                      <a:r>
                        <a:rPr lang="en-US" sz="1800" b="0" i="0" u="none" strike="noStrike" noProof="0" dirty="0">
                          <a:latin typeface="Trebuchet MS"/>
                        </a:rPr>
                        <a:t>Executive Director, Literacy Texas</a:t>
                      </a:r>
                      <a:endParaRPr lang="en-US" dirty="0"/>
                    </a:p>
                  </a:txBody>
                  <a:tcPr/>
                </a:tc>
                <a:tc>
                  <a:txBody>
                    <a:bodyPr/>
                    <a:lstStyle/>
                    <a:p>
                      <a:r>
                        <a:rPr lang="en-US" dirty="0"/>
                        <a:t>December 2023</a:t>
                      </a:r>
                    </a:p>
                  </a:txBody>
                  <a:tcPr/>
                </a:tc>
                <a:extLst>
                  <a:ext uri="{0D108BD9-81ED-4DB2-BD59-A6C34878D82A}">
                    <a16:rowId xmlns:a16="http://schemas.microsoft.com/office/drawing/2014/main" val="2589445737"/>
                  </a:ext>
                </a:extLst>
              </a:tr>
              <a:tr h="598311">
                <a:tc>
                  <a:txBody>
                    <a:bodyPr/>
                    <a:lstStyle/>
                    <a:p>
                      <a:r>
                        <a:rPr lang="en-US" dirty="0"/>
                        <a:t>Dr. </a:t>
                      </a:r>
                      <a:r>
                        <a:rPr lang="en-US"/>
                        <a:t>Ben Stafford</a:t>
                      </a:r>
                      <a:endParaRPr lang="en-US" dirty="0"/>
                    </a:p>
                  </a:txBody>
                  <a:tcPr/>
                </a:tc>
                <a:tc>
                  <a:txBody>
                    <a:bodyPr/>
                    <a:lstStyle/>
                    <a:p>
                      <a:r>
                        <a:rPr lang="en-US" dirty="0"/>
                        <a:t>Port Arthur</a:t>
                      </a:r>
                    </a:p>
                  </a:txBody>
                  <a:tcPr/>
                </a:tc>
                <a:tc>
                  <a:txBody>
                    <a:bodyPr/>
                    <a:lstStyle/>
                    <a:p>
                      <a:r>
                        <a:rPr lang="en-US" dirty="0"/>
                        <a:t>Higher Education</a:t>
                      </a:r>
                    </a:p>
                  </a:txBody>
                  <a:tcPr/>
                </a:tc>
                <a:tc>
                  <a:txBody>
                    <a:bodyPr/>
                    <a:lstStyle/>
                    <a:p>
                      <a:pPr lvl="0">
                        <a:buNone/>
                      </a:pPr>
                      <a:r>
                        <a:rPr lang="en-US" dirty="0"/>
                        <a:t>Vice President, Workforce and continuing Education</a:t>
                      </a:r>
                    </a:p>
                  </a:txBody>
                  <a:tcPr/>
                </a:tc>
                <a:tc>
                  <a:txBody>
                    <a:bodyPr/>
                    <a:lstStyle/>
                    <a:p>
                      <a:r>
                        <a:rPr lang="en-US" dirty="0"/>
                        <a:t>May 2025</a:t>
                      </a:r>
                    </a:p>
                  </a:txBody>
                  <a:tcPr/>
                </a:tc>
                <a:extLst>
                  <a:ext uri="{0D108BD9-81ED-4DB2-BD59-A6C34878D82A}">
                    <a16:rowId xmlns:a16="http://schemas.microsoft.com/office/drawing/2014/main" val="1185373305"/>
                  </a:ext>
                </a:extLst>
              </a:tr>
              <a:tr h="597798">
                <a:tc>
                  <a:txBody>
                    <a:bodyPr/>
                    <a:lstStyle/>
                    <a:p>
                      <a:r>
                        <a:rPr lang="en-US" dirty="0"/>
                        <a:t>Jauneen Maldonado</a:t>
                      </a:r>
                    </a:p>
                  </a:txBody>
                  <a:tcPr/>
                </a:tc>
                <a:tc>
                  <a:txBody>
                    <a:bodyPr/>
                    <a:lstStyle/>
                    <a:p>
                      <a:r>
                        <a:rPr lang="en-US" dirty="0"/>
                        <a:t>Fort Worth</a:t>
                      </a:r>
                    </a:p>
                  </a:txBody>
                  <a:tcPr/>
                </a:tc>
                <a:tc>
                  <a:txBody>
                    <a:bodyPr/>
                    <a:lstStyle/>
                    <a:p>
                      <a:r>
                        <a:rPr lang="en-US" dirty="0"/>
                        <a:t>Workforce Board</a:t>
                      </a:r>
                    </a:p>
                  </a:txBody>
                  <a:tcPr/>
                </a:tc>
                <a:tc>
                  <a:txBody>
                    <a:bodyPr/>
                    <a:lstStyle/>
                    <a:p>
                      <a:pPr lvl="0">
                        <a:buNone/>
                      </a:pPr>
                      <a:r>
                        <a:rPr lang="en-US" sz="1800" b="0" i="0" u="none" strike="noStrike" noProof="0" dirty="0">
                          <a:latin typeface="Trebuchet MS"/>
                        </a:rPr>
                        <a:t>Director, Adult Education, </a:t>
                      </a:r>
                      <a:br>
                        <a:rPr lang="en-US" sz="1800" b="0" i="0" u="none" strike="noStrike" noProof="0" dirty="0">
                          <a:latin typeface="Trebuchet MS"/>
                        </a:rPr>
                      </a:br>
                      <a:r>
                        <a:rPr lang="en-US" sz="1800" b="0" i="0" u="none" strike="noStrike" noProof="0" dirty="0">
                          <a:latin typeface="Trebuchet MS"/>
                        </a:rPr>
                        <a:t>Workforce Solutions for Tarrant County</a:t>
                      </a:r>
                      <a:endParaRPr lang="en-US" dirty="0"/>
                    </a:p>
                  </a:txBody>
                  <a:tcPr/>
                </a:tc>
                <a:tc>
                  <a:txBody>
                    <a:bodyPr/>
                    <a:lstStyle/>
                    <a:p>
                      <a:r>
                        <a:rPr lang="en-US" dirty="0"/>
                        <a:t>December 2023</a:t>
                      </a:r>
                    </a:p>
                  </a:txBody>
                  <a:tcPr/>
                </a:tc>
                <a:extLst>
                  <a:ext uri="{0D108BD9-81ED-4DB2-BD59-A6C34878D82A}">
                    <a16:rowId xmlns:a16="http://schemas.microsoft.com/office/drawing/2014/main" val="2848707367"/>
                  </a:ext>
                </a:extLst>
              </a:tr>
              <a:tr h="726869">
                <a:tc>
                  <a:txBody>
                    <a:bodyPr/>
                    <a:lstStyle/>
                    <a:p>
                      <a:pPr lvl="0">
                        <a:buNone/>
                      </a:pPr>
                      <a:r>
                        <a:rPr lang="en-US" dirty="0"/>
                        <a:t>Cindy Fisher</a:t>
                      </a:r>
                    </a:p>
                  </a:txBody>
                  <a:tcPr/>
                </a:tc>
                <a:tc>
                  <a:txBody>
                    <a:bodyPr/>
                    <a:lstStyle/>
                    <a:p>
                      <a:r>
                        <a:rPr lang="en-US" dirty="0"/>
                        <a:t>Austin</a:t>
                      </a:r>
                    </a:p>
                  </a:txBody>
                  <a:tcPr/>
                </a:tc>
                <a:tc>
                  <a:txBody>
                    <a:bodyPr/>
                    <a:lstStyle/>
                    <a:p>
                      <a:r>
                        <a:rPr lang="en-US" dirty="0"/>
                        <a:t>Texas Broadband Office</a:t>
                      </a:r>
                    </a:p>
                  </a:txBody>
                  <a:tcPr/>
                </a:tc>
                <a:tc>
                  <a:txBody>
                    <a:bodyPr/>
                    <a:lstStyle/>
                    <a:p>
                      <a:pPr lvl="0">
                        <a:buNone/>
                      </a:pPr>
                      <a:r>
                        <a:rPr lang="en-US" dirty="0"/>
                        <a:t>Senior Coordinator, Texas Broadband Office</a:t>
                      </a:r>
                    </a:p>
                  </a:txBody>
                  <a:tcPr/>
                </a:tc>
                <a:tc>
                  <a:txBody>
                    <a:bodyPr/>
                    <a:lstStyle/>
                    <a:p>
                      <a:r>
                        <a:rPr lang="en-US" dirty="0"/>
                        <a:t>May 2025</a:t>
                      </a:r>
                    </a:p>
                  </a:txBody>
                  <a:tcPr/>
                </a:tc>
                <a:extLst>
                  <a:ext uri="{0D108BD9-81ED-4DB2-BD59-A6C34878D82A}">
                    <a16:rowId xmlns:a16="http://schemas.microsoft.com/office/drawing/2014/main" val="2327641080"/>
                  </a:ext>
                </a:extLst>
              </a:tr>
              <a:tr h="726869">
                <a:tc>
                  <a:txBody>
                    <a:bodyPr/>
                    <a:lstStyle/>
                    <a:p>
                      <a:pPr lvl="0">
                        <a:buNone/>
                      </a:pPr>
                      <a:r>
                        <a:rPr lang="en-US" b="0" dirty="0"/>
                        <a:t>Leslie Cantu</a:t>
                      </a:r>
                    </a:p>
                  </a:txBody>
                  <a:tcPr/>
                </a:tc>
                <a:tc>
                  <a:txBody>
                    <a:bodyPr/>
                    <a:lstStyle/>
                    <a:p>
                      <a:r>
                        <a:rPr lang="en-US" b="0" dirty="0"/>
                        <a:t>San Antonio</a:t>
                      </a:r>
                    </a:p>
                  </a:txBody>
                  <a:tcPr/>
                </a:tc>
                <a:tc>
                  <a:txBody>
                    <a:bodyPr/>
                    <a:lstStyle/>
                    <a:p>
                      <a:r>
                        <a:rPr lang="en-US" b="0" dirty="0"/>
                        <a:t>Business</a:t>
                      </a:r>
                    </a:p>
                  </a:txBody>
                  <a:tcPr/>
                </a:tc>
                <a:tc>
                  <a:txBody>
                    <a:bodyPr/>
                    <a:lstStyle/>
                    <a:p>
                      <a:pPr lvl="0">
                        <a:buNone/>
                      </a:pPr>
                      <a:r>
                        <a:rPr lang="en-US" b="0" dirty="0"/>
                        <a:t>Asst. Vice President – Toyotesu </a:t>
                      </a:r>
                    </a:p>
                  </a:txBody>
                  <a:tcPr/>
                </a:tc>
                <a:tc>
                  <a:txBody>
                    <a:bodyPr/>
                    <a:lstStyle/>
                    <a:p>
                      <a:r>
                        <a:rPr lang="en-US" b="0" dirty="0"/>
                        <a:t>October 2024</a:t>
                      </a:r>
                    </a:p>
                  </a:txBody>
                  <a:tcPr/>
                </a:tc>
                <a:extLst>
                  <a:ext uri="{0D108BD9-81ED-4DB2-BD59-A6C34878D82A}">
                    <a16:rowId xmlns:a16="http://schemas.microsoft.com/office/drawing/2014/main" val="3760159785"/>
                  </a:ext>
                </a:extLst>
              </a:tr>
              <a:tr h="726869">
                <a:tc>
                  <a:txBody>
                    <a:bodyPr/>
                    <a:lstStyle/>
                    <a:p>
                      <a:pPr lvl="0">
                        <a:buNone/>
                      </a:pPr>
                      <a:r>
                        <a:rPr lang="en-US" b="0" dirty="0"/>
                        <a:t>Kristina Hartman</a:t>
                      </a:r>
                    </a:p>
                  </a:txBody>
                  <a:tcPr/>
                </a:tc>
                <a:tc>
                  <a:txBody>
                    <a:bodyPr/>
                    <a:lstStyle/>
                    <a:p>
                      <a:r>
                        <a:rPr lang="en-US" b="0" dirty="0"/>
                        <a:t>Huntsville</a:t>
                      </a:r>
                    </a:p>
                  </a:txBody>
                  <a:tcPr/>
                </a:tc>
                <a:tc>
                  <a:txBody>
                    <a:bodyPr/>
                    <a:lstStyle/>
                    <a:p>
                      <a:r>
                        <a:rPr lang="en-US" b="0" dirty="0"/>
                        <a:t>Corrections Education</a:t>
                      </a:r>
                    </a:p>
                  </a:txBody>
                  <a:tcPr/>
                </a:tc>
                <a:tc>
                  <a:txBody>
                    <a:bodyPr/>
                    <a:lstStyle/>
                    <a:p>
                      <a:pPr lvl="0">
                        <a:buNone/>
                      </a:pPr>
                      <a:r>
                        <a:rPr lang="en-US" b="0" dirty="0"/>
                        <a:t>Superintendent, Windham School District </a:t>
                      </a:r>
                    </a:p>
                  </a:txBody>
                  <a:tcPr/>
                </a:tc>
                <a:tc>
                  <a:txBody>
                    <a:bodyPr/>
                    <a:lstStyle/>
                    <a:p>
                      <a:r>
                        <a:rPr lang="en-US" b="0" dirty="0"/>
                        <a:t>May 2025</a:t>
                      </a:r>
                    </a:p>
                  </a:txBody>
                  <a:tcPr/>
                </a:tc>
                <a:extLst>
                  <a:ext uri="{0D108BD9-81ED-4DB2-BD59-A6C34878D82A}">
                    <a16:rowId xmlns:a16="http://schemas.microsoft.com/office/drawing/2014/main" val="2159863511"/>
                  </a:ext>
                </a:extLst>
              </a:tr>
            </a:tbl>
          </a:graphicData>
        </a:graphic>
      </p:graphicFrame>
    </p:spTree>
    <p:extLst>
      <p:ext uri="{BB962C8B-B14F-4D97-AF65-F5344CB8AC3E}">
        <p14:creationId xmlns:p14="http://schemas.microsoft.com/office/powerpoint/2010/main" val="4165669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80A1CF-7035-2BAD-3E83-3CFD74F7EF35}"/>
              </a:ext>
            </a:extLst>
          </p:cNvPr>
          <p:cNvSpPr>
            <a:spLocks noGrp="1"/>
          </p:cNvSpPr>
          <p:nvPr>
            <p:ph type="title"/>
          </p:nvPr>
        </p:nvSpPr>
        <p:spPr/>
        <p:txBody>
          <a:bodyPr>
            <a:noAutofit/>
          </a:bodyPr>
          <a:lstStyle/>
          <a:p>
            <a:r>
              <a:rPr lang="en-US" sz="4400" dirty="0"/>
              <a:t>What types of services can be provided with DE funding? </a:t>
            </a:r>
          </a:p>
        </p:txBody>
      </p:sp>
      <p:pic>
        <p:nvPicPr>
          <p:cNvPr id="6" name="Picture 5" descr="A group of people sitting at tables with laptops">
            <a:extLst>
              <a:ext uri="{FF2B5EF4-FFF2-40B4-BE49-F238E27FC236}">
                <a16:creationId xmlns:a16="http://schemas.microsoft.com/office/drawing/2014/main" id="{D4A3DF6D-4DD8-425A-B958-649503EF1960}"/>
              </a:ext>
            </a:extLst>
          </p:cNvPr>
          <p:cNvPicPr>
            <a:picLocks noChangeAspect="1"/>
          </p:cNvPicPr>
          <p:nvPr/>
        </p:nvPicPr>
        <p:blipFill>
          <a:blip r:embed="rId3"/>
          <a:stretch>
            <a:fillRect/>
          </a:stretch>
        </p:blipFill>
        <p:spPr>
          <a:xfrm>
            <a:off x="770165" y="2554518"/>
            <a:ext cx="5325835" cy="3550254"/>
          </a:xfrm>
          <a:prstGeom prst="rect">
            <a:avLst/>
          </a:prstGeom>
        </p:spPr>
      </p:pic>
      <p:sp>
        <p:nvSpPr>
          <p:cNvPr id="8" name="TextBox 7">
            <a:extLst>
              <a:ext uri="{FF2B5EF4-FFF2-40B4-BE49-F238E27FC236}">
                <a16:creationId xmlns:a16="http://schemas.microsoft.com/office/drawing/2014/main" id="{96C1BC98-A566-4151-AE29-51222402D44F}"/>
              </a:ext>
            </a:extLst>
          </p:cNvPr>
          <p:cNvSpPr txBox="1"/>
          <p:nvPr/>
        </p:nvSpPr>
        <p:spPr>
          <a:xfrm>
            <a:off x="7236198" y="3350607"/>
            <a:ext cx="4335581" cy="2062103"/>
          </a:xfrm>
          <a:prstGeom prst="rect">
            <a:avLst/>
          </a:prstGeom>
          <a:noFill/>
        </p:spPr>
        <p:txBody>
          <a:bodyPr wrap="square" rtlCol="0">
            <a:spAutoFit/>
          </a:bodyPr>
          <a:lstStyle/>
          <a:p>
            <a:pPr>
              <a:defRPr/>
            </a:pPr>
            <a:r>
              <a:rPr lang="en-US" sz="3200" b="1" dirty="0">
                <a:latin typeface="+mj-lt"/>
              </a:rPr>
              <a:t>Activities that many adult education programs are already providing!</a:t>
            </a:r>
          </a:p>
        </p:txBody>
      </p:sp>
    </p:spTree>
    <p:extLst>
      <p:ext uri="{BB962C8B-B14F-4D97-AF65-F5344CB8AC3E}">
        <p14:creationId xmlns:p14="http://schemas.microsoft.com/office/powerpoint/2010/main" val="1273297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206621-82F7-4B32-A5C5-9C1521FDE42B}"/>
              </a:ext>
            </a:extLst>
          </p:cNvPr>
          <p:cNvSpPr>
            <a:spLocks noGrp="1"/>
          </p:cNvSpPr>
          <p:nvPr>
            <p:ph type="title"/>
          </p:nvPr>
        </p:nvSpPr>
        <p:spPr>
          <a:xfrm>
            <a:off x="594784" y="719546"/>
            <a:ext cx="9013790" cy="1325564"/>
          </a:xfrm>
          <a:noFill/>
        </p:spPr>
        <p:txBody>
          <a:bodyPr>
            <a:noAutofit/>
          </a:bodyPr>
          <a:lstStyle/>
          <a:p>
            <a:r>
              <a:rPr lang="en-US" sz="3200" dirty="0"/>
              <a:t>Entities receiving federal </a:t>
            </a:r>
            <a:r>
              <a:rPr lang="en-US" sz="3200" u="sng" dirty="0"/>
              <a:t>competitive grants</a:t>
            </a:r>
            <a:r>
              <a:rPr lang="en-US" sz="3200" dirty="0"/>
              <a:t> must engage in at least </a:t>
            </a:r>
            <a:r>
              <a:rPr lang="en-US" sz="3200" u="sng" dirty="0"/>
              <a:t>one</a:t>
            </a:r>
            <a:r>
              <a:rPr lang="en-US" sz="3200" dirty="0"/>
              <a:t> of these activities:</a:t>
            </a:r>
          </a:p>
        </p:txBody>
      </p:sp>
      <p:sp>
        <p:nvSpPr>
          <p:cNvPr id="2" name="TextBox 1">
            <a:extLst>
              <a:ext uri="{FF2B5EF4-FFF2-40B4-BE49-F238E27FC236}">
                <a16:creationId xmlns:a16="http://schemas.microsoft.com/office/drawing/2014/main" id="{6DC3AE2A-1E29-4B29-BEDF-EF58D8E07909}"/>
              </a:ext>
            </a:extLst>
          </p:cNvPr>
          <p:cNvSpPr txBox="1"/>
          <p:nvPr/>
        </p:nvSpPr>
        <p:spPr>
          <a:xfrm>
            <a:off x="594784" y="2377440"/>
            <a:ext cx="10469456" cy="4206280"/>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mj-lt"/>
                <a:cs typeface="Arial" panose="020B0604020202020204" pitchFamily="34" charset="0"/>
              </a:rPr>
              <a:t>(i) To develop and implement digital inclusion activities that benefit covered populations.</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mj-lt"/>
                <a:cs typeface="Arial" panose="020B0604020202020204" pitchFamily="34" charset="0"/>
              </a:rPr>
              <a:t> (ii) To facilitate the adoption of broadband by covered populations in order to provide educational and employment opportunities to those populations. </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mj-lt"/>
                <a:cs typeface="Arial" panose="020B0604020202020204" pitchFamily="34" charset="0"/>
              </a:rPr>
              <a:t>(iii) To implement, consistent with the purposes of this title— </a:t>
            </a:r>
            <a:r>
              <a:rPr kumimoji="0" lang="en-US" b="1" i="0" u="none" strike="noStrike" kern="1200" cap="none" spc="0" normalizeH="0" baseline="0" noProof="0" dirty="0">
                <a:ln>
                  <a:noFill/>
                </a:ln>
                <a:solidFill>
                  <a:schemeClr val="accent3"/>
                </a:solidFill>
                <a:effectLst/>
                <a:uLnTx/>
                <a:uFillTx/>
                <a:latin typeface="+mj-lt"/>
                <a:cs typeface="Arial" panose="020B0604020202020204" pitchFamily="34" charset="0"/>
              </a:rPr>
              <a:t>(I) training programs for covered populations that cover basic, advanced, and applied skills; or (II) other workforce development programs. </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mj-lt"/>
                <a:cs typeface="Arial" panose="020B0604020202020204" pitchFamily="34" charset="0"/>
              </a:rPr>
              <a:t>(iv) To make available equipment, instrumentation, networking capability, hardware and software, or digital network technology for broadband services to covered populations at low or no cost. </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mj-lt"/>
                <a:cs typeface="Arial" panose="020B0604020202020204" pitchFamily="34" charset="0"/>
              </a:rPr>
              <a:t>(v) To construct, upgrade, expend, or operate new or existing public access computing centers for covered populations through community anchor institutions. </a:t>
            </a:r>
          </a:p>
          <a:p>
            <a:pPr marL="342900" marR="0" lvl="0" indent="-342900" algn="just" defTabSz="9144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mj-lt"/>
                <a:cs typeface="Arial" panose="020B0604020202020204" pitchFamily="34" charset="0"/>
              </a:rPr>
              <a:t>(vi) To undertake any other project and activity that the Assistant Secretary finds to be consistent with the purposes for which the Program is established. </a:t>
            </a:r>
            <a:endParaRPr kumimoji="0" lang="en-US" sz="2000" b="1" i="1" u="none" strike="noStrike" kern="1200" cap="none" spc="0" normalizeH="0" baseline="0" noProof="0" dirty="0">
              <a:ln>
                <a:noFill/>
              </a:ln>
              <a:solidFill>
                <a:srgbClr val="000000"/>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192657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F46045-1285-3128-59F4-2B3CD0F2E765}"/>
              </a:ext>
            </a:extLst>
          </p:cNvPr>
          <p:cNvSpPr>
            <a:spLocks noGrp="1"/>
          </p:cNvSpPr>
          <p:nvPr>
            <p:ph type="title"/>
          </p:nvPr>
        </p:nvSpPr>
        <p:spPr/>
        <p:txBody>
          <a:bodyPr>
            <a:normAutofit fontScale="90000"/>
          </a:bodyPr>
          <a:lstStyle/>
          <a:p>
            <a:r>
              <a:rPr lang="en-US" dirty="0"/>
              <a:t>Let’s talk about BEAD funding.</a:t>
            </a:r>
          </a:p>
        </p:txBody>
      </p:sp>
      <p:pic>
        <p:nvPicPr>
          <p:cNvPr id="6" name="Content Placeholder 5" descr="Map">
            <a:extLst>
              <a:ext uri="{FF2B5EF4-FFF2-40B4-BE49-F238E27FC236}">
                <a16:creationId xmlns:a16="http://schemas.microsoft.com/office/drawing/2014/main" id="{035B194E-E046-CA3B-1092-EC64AC11345F}"/>
              </a:ext>
            </a:extLst>
          </p:cNvPr>
          <p:cNvPicPr>
            <a:picLocks noGrp="1" noChangeAspect="1"/>
          </p:cNvPicPr>
          <p:nvPr>
            <p:ph idx="1"/>
          </p:nvPr>
        </p:nvPicPr>
        <p:blipFill>
          <a:blip r:embed="rId2"/>
          <a:stretch>
            <a:fillRect/>
          </a:stretch>
        </p:blipFill>
        <p:spPr>
          <a:xfrm>
            <a:off x="736757" y="2672201"/>
            <a:ext cx="5836763" cy="3891175"/>
          </a:xfrm>
        </p:spPr>
      </p:pic>
      <p:sp>
        <p:nvSpPr>
          <p:cNvPr id="8" name="TextBox 7">
            <a:extLst>
              <a:ext uri="{FF2B5EF4-FFF2-40B4-BE49-F238E27FC236}">
                <a16:creationId xmlns:a16="http://schemas.microsoft.com/office/drawing/2014/main" id="{D460A5D2-21F4-F3A7-DDF6-19A52C44EC64}"/>
              </a:ext>
            </a:extLst>
          </p:cNvPr>
          <p:cNvSpPr txBox="1"/>
          <p:nvPr/>
        </p:nvSpPr>
        <p:spPr>
          <a:xfrm>
            <a:off x="7371080" y="3740626"/>
            <a:ext cx="381718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mj-lt"/>
                <a:ea typeface="+mn-ea"/>
                <a:cs typeface="+mn-cs"/>
              </a:rPr>
              <a:t>Texas will get </a:t>
            </a:r>
            <a:r>
              <a:rPr kumimoji="0" lang="en-US" sz="3600" b="1" u="none" strike="noStrike" kern="1200" cap="none" spc="0" normalizeH="0" baseline="0" noProof="0" dirty="0">
                <a:ln>
                  <a:noFill/>
                </a:ln>
                <a:effectLst/>
                <a:uLnTx/>
                <a:uFillTx/>
                <a:latin typeface="+mj-lt"/>
                <a:ea typeface="+mn-ea"/>
                <a:cs typeface="+mn-cs"/>
              </a:rPr>
              <a:t> </a:t>
            </a:r>
            <a:r>
              <a:rPr kumimoji="0" lang="en-US" sz="3600" b="1" i="0" u="none" strike="noStrike" kern="1200" cap="none" spc="0" normalizeH="0" baseline="0" noProof="0" dirty="0">
                <a:ln>
                  <a:noFill/>
                </a:ln>
                <a:effectLst/>
                <a:uLnTx/>
                <a:uFillTx/>
                <a:latin typeface="+mj-lt"/>
                <a:ea typeface="+mn-ea"/>
                <a:cs typeface="+mn-cs"/>
              </a:rPr>
              <a:t>$</a:t>
            </a:r>
            <a:r>
              <a:rPr lang="en-US" sz="3600" b="1" dirty="0">
                <a:latin typeface="+mj-lt"/>
              </a:rPr>
              <a:t>3.3 billion</a:t>
            </a:r>
            <a:r>
              <a:rPr kumimoji="0" lang="en-US" sz="3600" b="1" i="0" u="none" strike="noStrike" kern="1200" cap="none" spc="0" normalizeH="0" baseline="0" noProof="0" dirty="0">
                <a:ln>
                  <a:noFill/>
                </a:ln>
                <a:effectLst/>
                <a:uLnTx/>
                <a:uFillTx/>
                <a:latin typeface="+mj-lt"/>
                <a:ea typeface="+mn-ea"/>
                <a:cs typeface="+mn-cs"/>
              </a:rPr>
              <a:t> in BEAD funds.</a:t>
            </a:r>
          </a:p>
        </p:txBody>
      </p:sp>
    </p:spTree>
    <p:extLst>
      <p:ext uri="{BB962C8B-B14F-4D97-AF65-F5344CB8AC3E}">
        <p14:creationId xmlns:p14="http://schemas.microsoft.com/office/powerpoint/2010/main" val="139557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769DA-F157-2DD5-6C5F-11AC4EEFC378}"/>
              </a:ext>
            </a:extLst>
          </p:cNvPr>
          <p:cNvSpPr>
            <a:spLocks noGrp="1"/>
          </p:cNvSpPr>
          <p:nvPr>
            <p:ph type="title"/>
          </p:nvPr>
        </p:nvSpPr>
        <p:spPr>
          <a:xfrm>
            <a:off x="274320" y="914399"/>
            <a:ext cx="9519920" cy="944881"/>
          </a:xfrm>
        </p:spPr>
        <p:txBody>
          <a:bodyPr>
            <a:normAutofit fontScale="90000"/>
          </a:bodyPr>
          <a:lstStyle/>
          <a:p>
            <a:r>
              <a:rPr lang="en-US" dirty="0"/>
              <a:t>BEAD gives states funding to:</a:t>
            </a:r>
          </a:p>
        </p:txBody>
      </p:sp>
      <p:sp>
        <p:nvSpPr>
          <p:cNvPr id="2" name="Content Placeholder 1">
            <a:extLst>
              <a:ext uri="{FF2B5EF4-FFF2-40B4-BE49-F238E27FC236}">
                <a16:creationId xmlns:a16="http://schemas.microsoft.com/office/drawing/2014/main" id="{2F20031C-5ECB-87D8-78A1-88F529A5BAAF}"/>
              </a:ext>
            </a:extLst>
          </p:cNvPr>
          <p:cNvSpPr>
            <a:spLocks noGrp="1"/>
          </p:cNvSpPr>
          <p:nvPr>
            <p:ph idx="1"/>
          </p:nvPr>
        </p:nvSpPr>
        <p:spPr>
          <a:xfrm>
            <a:off x="530301" y="2402923"/>
            <a:ext cx="10289582" cy="3971185"/>
          </a:xfrm>
        </p:spPr>
        <p:txBody>
          <a:bodyPr>
            <a:normAutofit fontScale="47500" lnSpcReduction="20000"/>
          </a:bodyPr>
          <a:lstStyle/>
          <a:p>
            <a:pPr marL="514350" indent="-514350">
              <a:spcAft>
                <a:spcPts val="1800"/>
              </a:spcAft>
              <a:buClr>
                <a:schemeClr val="tx1"/>
              </a:buClr>
              <a:buFont typeface="+mj-lt"/>
              <a:buAutoNum type="arabicPeriod"/>
            </a:pPr>
            <a:r>
              <a:rPr lang="en-US" dirty="0"/>
              <a:t>Bring broadband (high-speed) internet to </a:t>
            </a:r>
            <a:r>
              <a:rPr lang="en-US" b="1" dirty="0">
                <a:solidFill>
                  <a:schemeClr val="accent3"/>
                </a:solidFill>
              </a:rPr>
              <a:t>unserved</a:t>
            </a:r>
            <a:r>
              <a:rPr lang="en-US" dirty="0"/>
              <a:t> people who don’t have any internet access right now</a:t>
            </a:r>
          </a:p>
          <a:p>
            <a:pPr marL="514350" indent="-514350">
              <a:spcAft>
                <a:spcPts val="1800"/>
              </a:spcAft>
              <a:buClr>
                <a:schemeClr val="tx1"/>
              </a:buClr>
              <a:buFont typeface="+mj-lt"/>
              <a:buAutoNum type="arabicPeriod"/>
            </a:pPr>
            <a:r>
              <a:rPr lang="en-US" dirty="0"/>
              <a:t>Bring broadband to </a:t>
            </a:r>
            <a:r>
              <a:rPr lang="en-US" b="1" dirty="0">
                <a:solidFill>
                  <a:schemeClr val="accent3"/>
                </a:solidFill>
              </a:rPr>
              <a:t>under-served</a:t>
            </a:r>
            <a:r>
              <a:rPr lang="en-US" dirty="0"/>
              <a:t> people who have only slow internet access right now </a:t>
            </a:r>
          </a:p>
          <a:p>
            <a:pPr marL="514350" indent="-514350">
              <a:spcAft>
                <a:spcPts val="1800"/>
              </a:spcAft>
              <a:buClr>
                <a:schemeClr val="tx1"/>
              </a:buClr>
              <a:buFont typeface="+mj-lt"/>
              <a:buAutoNum type="arabicPeriod"/>
            </a:pPr>
            <a:r>
              <a:rPr lang="en-US" dirty="0"/>
              <a:t>Bring broadband to </a:t>
            </a:r>
            <a:r>
              <a:rPr lang="en-US" b="1" dirty="0">
                <a:solidFill>
                  <a:schemeClr val="accent3"/>
                </a:solidFill>
              </a:rPr>
              <a:t>Community Anchor Institutions </a:t>
            </a:r>
            <a:r>
              <a:rPr lang="en-US" dirty="0"/>
              <a:t>(including schools, libraries, hospitals, higher education institutions, and others)</a:t>
            </a:r>
          </a:p>
          <a:p>
            <a:pPr marL="514350" indent="-514350">
              <a:spcAft>
                <a:spcPts val="1800"/>
              </a:spcAft>
              <a:buClr>
                <a:schemeClr val="tx1"/>
              </a:buClr>
              <a:buFont typeface="+mj-lt"/>
              <a:buAutoNum type="arabicPeriod"/>
            </a:pPr>
            <a:r>
              <a:rPr lang="en-US" dirty="0"/>
              <a:t>Spend on other “non-deployment” broadband-related activities, </a:t>
            </a:r>
            <a:r>
              <a:rPr lang="en-US" b="1" dirty="0">
                <a:solidFill>
                  <a:schemeClr val="accent3"/>
                </a:solidFill>
              </a:rPr>
              <a:t>including workforce development</a:t>
            </a:r>
            <a:endParaRPr lang="en-US" sz="900" b="1" dirty="0">
              <a:solidFill>
                <a:schemeClr val="accent3"/>
              </a:solidFill>
            </a:endParaRPr>
          </a:p>
        </p:txBody>
      </p:sp>
    </p:spTree>
    <p:extLst>
      <p:ext uri="{BB962C8B-B14F-4D97-AF65-F5344CB8AC3E}">
        <p14:creationId xmlns:p14="http://schemas.microsoft.com/office/powerpoint/2010/main" val="343589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208C0-07E2-BDF0-DFC9-E742286B2793}"/>
              </a:ext>
            </a:extLst>
          </p:cNvPr>
          <p:cNvSpPr>
            <a:spLocks noGrp="1"/>
          </p:cNvSpPr>
          <p:nvPr>
            <p:ph type="title"/>
          </p:nvPr>
        </p:nvSpPr>
        <p:spPr>
          <a:xfrm>
            <a:off x="195513" y="632821"/>
            <a:ext cx="10106727" cy="1226460"/>
          </a:xfrm>
        </p:spPr>
        <p:txBody>
          <a:bodyPr>
            <a:noAutofit/>
          </a:bodyPr>
          <a:lstStyle/>
          <a:p>
            <a:r>
              <a:rPr lang="en-US" sz="4000" dirty="0"/>
              <a:t>Yes, states can spend BEAD money on activities other than laying fiber</a:t>
            </a:r>
          </a:p>
        </p:txBody>
      </p:sp>
      <p:sp>
        <p:nvSpPr>
          <p:cNvPr id="7" name="Content Placeholder 1">
            <a:extLst>
              <a:ext uri="{FF2B5EF4-FFF2-40B4-BE49-F238E27FC236}">
                <a16:creationId xmlns:a16="http://schemas.microsoft.com/office/drawing/2014/main" id="{FB1DD017-EFAE-1C4F-3EEB-5895E9887528}"/>
              </a:ext>
            </a:extLst>
          </p:cNvPr>
          <p:cNvSpPr>
            <a:spLocks noGrp="1"/>
          </p:cNvSpPr>
          <p:nvPr>
            <p:ph idx="1"/>
          </p:nvPr>
        </p:nvSpPr>
        <p:spPr>
          <a:xfrm>
            <a:off x="838200" y="2490423"/>
            <a:ext cx="10742263" cy="3367937"/>
          </a:xfrm>
        </p:spPr>
        <p:txBody>
          <a:bodyPr>
            <a:normAutofit/>
          </a:bodyPr>
          <a:lstStyle/>
          <a:p>
            <a:pPr>
              <a:buFont typeface="Wingdings" panose="05000000000000000000" pitchFamily="2" charset="2"/>
              <a:buChar char="Ø"/>
            </a:pPr>
            <a:r>
              <a:rPr lang="en-US" sz="2000" dirty="0"/>
              <a:t>States’ </a:t>
            </a:r>
            <a:r>
              <a:rPr lang="en-US" sz="2000" b="1" dirty="0">
                <a:solidFill>
                  <a:schemeClr val="accent2"/>
                </a:solidFill>
              </a:rPr>
              <a:t>primary spending will be on “last-mile deployment” </a:t>
            </a:r>
            <a:r>
              <a:rPr lang="en-US" sz="2000" dirty="0"/>
              <a:t>to get broadband to un/underserved residents and Community Anchor Institutions. </a:t>
            </a:r>
            <a:endParaRPr lang="en-US" sz="3200" dirty="0"/>
          </a:p>
          <a:p>
            <a:pPr>
              <a:buClr>
                <a:schemeClr val="tx1"/>
              </a:buClr>
              <a:buFont typeface="Wingdings" panose="05000000000000000000" pitchFamily="2" charset="2"/>
              <a:buChar char="Ø"/>
            </a:pPr>
            <a:r>
              <a:rPr lang="en-US" sz="2000" b="1" i="1" dirty="0">
                <a:solidFill>
                  <a:schemeClr val="accent2"/>
                </a:solidFill>
              </a:rPr>
              <a:t>This</a:t>
            </a:r>
            <a:r>
              <a:rPr lang="en-US" sz="2000" dirty="0"/>
              <a:t> last-mile money can be used for (among many other uses):</a:t>
            </a:r>
          </a:p>
          <a:p>
            <a:pPr marL="0" indent="0">
              <a:buClr>
                <a:schemeClr val="tx1"/>
              </a:buClr>
              <a:buNone/>
            </a:pPr>
            <a:endParaRPr lang="en-US" sz="800" dirty="0"/>
          </a:p>
          <a:p>
            <a:pPr lvl="1">
              <a:buFont typeface="Wingdings" panose="05000000000000000000" pitchFamily="2" charset="2"/>
              <a:buChar char="Ø"/>
            </a:pPr>
            <a:r>
              <a:rPr lang="en-US" sz="1600" dirty="0"/>
              <a:t>Training for cybersecurity professionals who will be working on BEAD-funded networks</a:t>
            </a:r>
          </a:p>
          <a:p>
            <a:pPr lvl="1">
              <a:buFont typeface="Wingdings" panose="05000000000000000000" pitchFamily="2" charset="2"/>
              <a:buChar char="Ø"/>
            </a:pPr>
            <a:r>
              <a:rPr lang="en-US" sz="1600" dirty="0"/>
              <a:t>Workforce development, including Registered Apprenticeships and pre-apprenticeships, and community college and/or vocational training for broadband-related occupations to support deployment, maintenance and upgrades</a:t>
            </a:r>
          </a:p>
        </p:txBody>
      </p:sp>
      <p:sp>
        <p:nvSpPr>
          <p:cNvPr id="4" name="TextBox 3">
            <a:extLst>
              <a:ext uri="{FF2B5EF4-FFF2-40B4-BE49-F238E27FC236}">
                <a16:creationId xmlns:a16="http://schemas.microsoft.com/office/drawing/2014/main" id="{C6ECDB5C-8B90-6B6B-F7CD-AF3133AEAB99}"/>
              </a:ext>
            </a:extLst>
          </p:cNvPr>
          <p:cNvSpPr txBox="1"/>
          <p:nvPr/>
        </p:nvSpPr>
        <p:spPr>
          <a:xfrm>
            <a:off x="195513" y="6288822"/>
            <a:ext cx="963428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a:ea typeface="+mn-ea"/>
                <a:cs typeface="+mn-cs"/>
              </a:rPr>
              <a:t> </a:t>
            </a:r>
            <a:r>
              <a:rPr kumimoji="0" lang="en-US" sz="1600" b="0" i="1" u="none" strike="noStrike" kern="1200" cap="none" spc="0" normalizeH="0" baseline="0" noProof="0" dirty="0">
                <a:ln>
                  <a:noFill/>
                </a:ln>
                <a:solidFill>
                  <a:srgbClr val="000000"/>
                </a:solidFill>
                <a:effectLst/>
                <a:uLnTx/>
                <a:uFillTx/>
                <a:latin typeface="Roboto"/>
                <a:ea typeface="+mn-ea"/>
                <a:cs typeface="+mn-cs"/>
              </a:rPr>
              <a:t>Learn more in the federal </a:t>
            </a:r>
            <a:r>
              <a:rPr kumimoji="0" lang="en-US" sz="1600" b="0" i="1" u="none" strike="noStrike" kern="1200" cap="none" spc="0" normalizeH="0" baseline="0" noProof="0" dirty="0">
                <a:ln>
                  <a:noFill/>
                </a:ln>
                <a:solidFill>
                  <a:schemeClr val="accent1"/>
                </a:solidFill>
                <a:effectLst/>
                <a:uLnTx/>
                <a:uFillTx/>
                <a:latin typeface="Roboto"/>
                <a:ea typeface="+mn-ea"/>
                <a:cs typeface="+mn-cs"/>
                <a:hlinkClick r:id="rId2">
                  <a:extLst>
                    <a:ext uri="{A12FA001-AC4F-418D-AE19-62706E023703}">
                      <ahyp:hlinkClr xmlns:ahyp="http://schemas.microsoft.com/office/drawing/2018/hyperlinkcolor" val="tx"/>
                    </a:ext>
                  </a:extLst>
                </a:hlinkClick>
              </a:rPr>
              <a:t>BEAD Notice of Funding Opportunity</a:t>
            </a:r>
            <a:r>
              <a:rPr kumimoji="0" lang="en-US" sz="1600" b="0" i="1" u="none" strike="noStrike" kern="1200" cap="none" spc="0" normalizeH="0" baseline="0" noProof="0" dirty="0">
                <a:ln>
                  <a:noFill/>
                </a:ln>
                <a:solidFill>
                  <a:schemeClr val="accent1"/>
                </a:solidFill>
                <a:effectLst/>
                <a:uLnTx/>
                <a:uFillTx/>
                <a:latin typeface="Roboto"/>
                <a:ea typeface="+mn-ea"/>
                <a:cs typeface="+mn-cs"/>
              </a:rPr>
              <a:t> </a:t>
            </a:r>
            <a:r>
              <a:rPr kumimoji="0" lang="en-US" sz="1600" b="0" i="1" u="none" strike="noStrike" kern="1200" cap="none" spc="0" normalizeH="0" baseline="0" noProof="0" dirty="0">
                <a:ln>
                  <a:noFill/>
                </a:ln>
                <a:solidFill>
                  <a:srgbClr val="000000"/>
                </a:solidFill>
                <a:effectLst/>
                <a:uLnTx/>
                <a:uFillTx/>
                <a:latin typeface="Roboto"/>
                <a:ea typeface="+mn-ea"/>
                <a:cs typeface="+mn-cs"/>
              </a:rPr>
              <a:t>(NOFO) from May 2022. </a:t>
            </a:r>
          </a:p>
        </p:txBody>
      </p:sp>
    </p:spTree>
    <p:extLst>
      <p:ext uri="{BB962C8B-B14F-4D97-AF65-F5344CB8AC3E}">
        <p14:creationId xmlns:p14="http://schemas.microsoft.com/office/powerpoint/2010/main" val="3618666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208C0-07E2-BDF0-DFC9-E742286B2793}"/>
              </a:ext>
            </a:extLst>
          </p:cNvPr>
          <p:cNvSpPr>
            <a:spLocks noGrp="1"/>
          </p:cNvSpPr>
          <p:nvPr>
            <p:ph type="title"/>
          </p:nvPr>
        </p:nvSpPr>
        <p:spPr>
          <a:xfrm>
            <a:off x="838200" y="734420"/>
            <a:ext cx="8476281" cy="1140875"/>
          </a:xfrm>
        </p:spPr>
        <p:txBody>
          <a:bodyPr>
            <a:noAutofit/>
          </a:bodyPr>
          <a:lstStyle/>
          <a:p>
            <a:r>
              <a:rPr lang="en-US" sz="3600" dirty="0"/>
              <a:t>If states still have money left over after “last mile” deployment…</a:t>
            </a:r>
          </a:p>
        </p:txBody>
      </p:sp>
      <p:sp>
        <p:nvSpPr>
          <p:cNvPr id="2" name="Content Placeholder 1">
            <a:extLst>
              <a:ext uri="{FF2B5EF4-FFF2-40B4-BE49-F238E27FC236}">
                <a16:creationId xmlns:a16="http://schemas.microsoft.com/office/drawing/2014/main" id="{B4F8B86F-8D1E-47B4-296C-4780D2533EBB}"/>
              </a:ext>
            </a:extLst>
          </p:cNvPr>
          <p:cNvSpPr>
            <a:spLocks noGrp="1"/>
          </p:cNvSpPr>
          <p:nvPr>
            <p:ph idx="1"/>
          </p:nvPr>
        </p:nvSpPr>
        <p:spPr>
          <a:xfrm>
            <a:off x="838200" y="3033883"/>
            <a:ext cx="10515600" cy="3519488"/>
          </a:xfrm>
        </p:spPr>
        <p:txBody>
          <a:bodyPr>
            <a:normAutofit fontScale="62500" lnSpcReduction="20000"/>
          </a:bodyPr>
          <a:lstStyle/>
          <a:p>
            <a:pPr>
              <a:buFont typeface="Wingdings" panose="05000000000000000000" pitchFamily="2" charset="2"/>
              <a:buChar char="Ø"/>
            </a:pPr>
            <a:r>
              <a:rPr lang="en-US" dirty="0"/>
              <a:t> All states </a:t>
            </a:r>
            <a:r>
              <a:rPr lang="en-US" b="1" dirty="0">
                <a:solidFill>
                  <a:schemeClr val="accent3"/>
                </a:solidFill>
              </a:rPr>
              <a:t>have</a:t>
            </a:r>
            <a:r>
              <a:rPr lang="en-US" dirty="0">
                <a:solidFill>
                  <a:schemeClr val="accent3"/>
                </a:solidFill>
              </a:rPr>
              <a:t> </a:t>
            </a:r>
            <a:r>
              <a:rPr lang="en-US" b="1" dirty="0">
                <a:solidFill>
                  <a:schemeClr val="accent3"/>
                </a:solidFill>
              </a:rPr>
              <a:t>the right to spend BEAD money on other purposes</a:t>
            </a:r>
            <a:r>
              <a:rPr lang="en-US" dirty="0">
                <a:solidFill>
                  <a:schemeClr val="accent3"/>
                </a:solidFill>
              </a:rPr>
              <a:t> </a:t>
            </a:r>
            <a:r>
              <a:rPr lang="en-US" dirty="0"/>
              <a:t>as long as they have a plan for getting service to un/underserved residents and Community Anchor Institutions. </a:t>
            </a:r>
            <a:r>
              <a:rPr lang="en-US" i="1" dirty="0"/>
              <a:t>(They </a:t>
            </a:r>
            <a:r>
              <a:rPr lang="en-US" i="1" u="sng" dirty="0"/>
              <a:t>don’t</a:t>
            </a:r>
            <a:r>
              <a:rPr lang="en-US" i="1" dirty="0"/>
              <a:t> have to have </a:t>
            </a:r>
            <a:r>
              <a:rPr lang="en-US" i="1" u="sng" dirty="0"/>
              <a:t>completed</a:t>
            </a:r>
            <a:r>
              <a:rPr lang="en-US" i="1" dirty="0"/>
              <a:t> all of the activities in their plan, they just have to have a clear plan.)</a:t>
            </a:r>
          </a:p>
          <a:p>
            <a:pPr marL="0" indent="0">
              <a:buNone/>
            </a:pPr>
            <a:endParaRPr lang="en-US" dirty="0"/>
          </a:p>
        </p:txBody>
      </p:sp>
    </p:spTree>
    <p:extLst>
      <p:ext uri="{BB962C8B-B14F-4D97-AF65-F5344CB8AC3E}">
        <p14:creationId xmlns:p14="http://schemas.microsoft.com/office/powerpoint/2010/main" val="1523490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208C0-07E2-BDF0-DFC9-E742286B2793}"/>
              </a:ext>
            </a:extLst>
          </p:cNvPr>
          <p:cNvSpPr>
            <a:spLocks noGrp="1"/>
          </p:cNvSpPr>
          <p:nvPr>
            <p:ph type="title"/>
          </p:nvPr>
        </p:nvSpPr>
        <p:spPr>
          <a:xfrm>
            <a:off x="838200" y="734420"/>
            <a:ext cx="8476281" cy="1140875"/>
          </a:xfrm>
        </p:spPr>
        <p:txBody>
          <a:bodyPr>
            <a:noAutofit/>
          </a:bodyPr>
          <a:lstStyle/>
          <a:p>
            <a:r>
              <a:rPr lang="en-US" sz="4000" dirty="0"/>
              <a:t>Some ways states can spend their </a:t>
            </a:r>
            <a:r>
              <a:rPr lang="en-US" sz="4000" dirty="0">
                <a:solidFill>
                  <a:schemeClr val="accent3"/>
                </a:solidFill>
              </a:rPr>
              <a:t>non-deployment </a:t>
            </a:r>
            <a:r>
              <a:rPr lang="en-US" sz="4000" dirty="0"/>
              <a:t>money:</a:t>
            </a:r>
          </a:p>
        </p:txBody>
      </p:sp>
      <p:sp>
        <p:nvSpPr>
          <p:cNvPr id="2" name="Content Placeholder 1">
            <a:extLst>
              <a:ext uri="{FF2B5EF4-FFF2-40B4-BE49-F238E27FC236}">
                <a16:creationId xmlns:a16="http://schemas.microsoft.com/office/drawing/2014/main" id="{B4F8B86F-8D1E-47B4-296C-4780D2533EBB}"/>
              </a:ext>
            </a:extLst>
          </p:cNvPr>
          <p:cNvSpPr>
            <a:spLocks noGrp="1"/>
          </p:cNvSpPr>
          <p:nvPr>
            <p:ph idx="1"/>
          </p:nvPr>
        </p:nvSpPr>
        <p:spPr>
          <a:xfrm>
            <a:off x="838200" y="2604092"/>
            <a:ext cx="10515600" cy="3519488"/>
          </a:xfrm>
        </p:spPr>
        <p:txBody>
          <a:bodyPr>
            <a:normAutofit fontScale="92500" lnSpcReduction="20000"/>
          </a:bodyPr>
          <a:lstStyle/>
          <a:p>
            <a:pPr>
              <a:spcAft>
                <a:spcPts val="600"/>
              </a:spcAft>
              <a:buFont typeface="Wingdings" panose="05000000000000000000" pitchFamily="2" charset="2"/>
              <a:buChar char="Ø"/>
            </a:pPr>
            <a:r>
              <a:rPr lang="en-US" sz="1800" dirty="0">
                <a:latin typeface="+mj-lt"/>
              </a:rPr>
              <a:t>Digital literacy/upskilling (from beginner to advanced)</a:t>
            </a:r>
          </a:p>
          <a:p>
            <a:pPr>
              <a:spcAft>
                <a:spcPts val="600"/>
              </a:spcAft>
              <a:buFont typeface="Wingdings" panose="05000000000000000000" pitchFamily="2" charset="2"/>
              <a:buChar char="Ø"/>
            </a:pPr>
            <a:r>
              <a:rPr lang="en-US" sz="1800" dirty="0">
                <a:latin typeface="+mj-lt"/>
              </a:rPr>
              <a:t>Computer science, coding, and cybersecurity education programs</a:t>
            </a:r>
          </a:p>
          <a:p>
            <a:pPr>
              <a:spcAft>
                <a:spcPts val="600"/>
              </a:spcAft>
              <a:buFont typeface="Wingdings" panose="05000000000000000000" pitchFamily="2" charset="2"/>
              <a:buChar char="Ø"/>
            </a:pPr>
            <a:r>
              <a:rPr lang="en-US" sz="1800" dirty="0">
                <a:latin typeface="+mj-lt"/>
              </a:rPr>
              <a:t>Implementation of Digital Equity plans </a:t>
            </a:r>
            <a:r>
              <a:rPr lang="en-US" sz="1800" i="1" dirty="0">
                <a:latin typeface="+mj-lt"/>
              </a:rPr>
              <a:t>(supplementing but not duplicating or supplanting DE Act funds)</a:t>
            </a:r>
          </a:p>
          <a:p>
            <a:pPr>
              <a:spcAft>
                <a:spcPts val="600"/>
              </a:spcAft>
              <a:buFont typeface="Wingdings" panose="05000000000000000000" pitchFamily="2" charset="2"/>
              <a:buChar char="Ø"/>
            </a:pPr>
            <a:r>
              <a:rPr lang="en-US" sz="1800" dirty="0">
                <a:latin typeface="+mj-lt"/>
              </a:rPr>
              <a:t>Broadband sign-up assistance and programs that provide technology support</a:t>
            </a:r>
          </a:p>
          <a:p>
            <a:pPr>
              <a:spcAft>
                <a:spcPts val="600"/>
              </a:spcAft>
              <a:buFont typeface="Wingdings" panose="05000000000000000000" pitchFamily="2" charset="2"/>
              <a:buChar char="Ø"/>
            </a:pPr>
            <a:r>
              <a:rPr lang="en-US" sz="1800" dirty="0">
                <a:latin typeface="+mj-lt"/>
              </a:rPr>
              <a:t>Multi-lingual outreach to support adoption and digital literacy</a:t>
            </a:r>
          </a:p>
          <a:p>
            <a:pPr>
              <a:spcAft>
                <a:spcPts val="600"/>
              </a:spcAft>
              <a:buFont typeface="Wingdings" panose="05000000000000000000" pitchFamily="2" charset="2"/>
              <a:buChar char="Ø"/>
            </a:pPr>
            <a:r>
              <a:rPr lang="en-US" sz="1800" dirty="0">
                <a:latin typeface="+mj-lt"/>
              </a:rPr>
              <a:t>Prisoner education to promote pre-release digital literacy, job skills, online job-acquisition skills, etc.</a:t>
            </a:r>
          </a:p>
          <a:p>
            <a:pPr>
              <a:spcAft>
                <a:spcPts val="2400"/>
              </a:spcAft>
              <a:buFont typeface="Wingdings" panose="05000000000000000000" pitchFamily="2" charset="2"/>
              <a:buChar char="Ø"/>
            </a:pPr>
            <a:r>
              <a:rPr lang="en-US" sz="1800" dirty="0">
                <a:latin typeface="+mj-lt"/>
              </a:rPr>
              <a:t>Digital navigators</a:t>
            </a:r>
          </a:p>
        </p:txBody>
      </p:sp>
      <p:sp>
        <p:nvSpPr>
          <p:cNvPr id="5" name="TextBox 4">
            <a:extLst>
              <a:ext uri="{FF2B5EF4-FFF2-40B4-BE49-F238E27FC236}">
                <a16:creationId xmlns:a16="http://schemas.microsoft.com/office/drawing/2014/main" id="{AA32EF27-A842-4311-BB9E-A0E04D262503}"/>
              </a:ext>
            </a:extLst>
          </p:cNvPr>
          <p:cNvSpPr txBox="1"/>
          <p:nvPr/>
        </p:nvSpPr>
        <p:spPr>
          <a:xfrm>
            <a:off x="356461" y="6338808"/>
            <a:ext cx="99064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Roboto"/>
                <a:ea typeface="+mn-ea"/>
                <a:cs typeface="+mn-cs"/>
              </a:rPr>
              <a:t>Non-exhaustive list. See </a:t>
            </a:r>
            <a:r>
              <a:rPr kumimoji="0" lang="en-US" sz="1600" b="0" i="1" u="none" strike="noStrike" kern="1200" cap="none" spc="0" normalizeH="0" baseline="0" noProof="0" dirty="0">
                <a:ln>
                  <a:noFill/>
                </a:ln>
                <a:solidFill>
                  <a:schemeClr val="accent1"/>
                </a:solidFill>
                <a:effectLst/>
                <a:uLnTx/>
                <a:uFillTx/>
                <a:latin typeface="Roboto"/>
                <a:ea typeface="+mn-ea"/>
                <a:cs typeface="+mn-cs"/>
                <a:hlinkClick r:id="rId2">
                  <a:extLst>
                    <a:ext uri="{A12FA001-AC4F-418D-AE19-62706E023703}">
                      <ahyp:hlinkClr xmlns:ahyp="http://schemas.microsoft.com/office/drawing/2018/hyperlinkcolor" val="tx"/>
                    </a:ext>
                  </a:extLst>
                </a:hlinkClick>
              </a:rPr>
              <a:t>BEAD Notice of Funding Opportunity</a:t>
            </a:r>
            <a:r>
              <a:rPr kumimoji="0" lang="en-US" sz="1600" b="0" i="0" u="none" strike="noStrike" kern="1200" cap="none" spc="0" normalizeH="0" baseline="0" noProof="0" dirty="0">
                <a:ln>
                  <a:noFill/>
                </a:ln>
                <a:solidFill>
                  <a:srgbClr val="000000"/>
                </a:solidFill>
                <a:effectLst/>
                <a:uLnTx/>
                <a:uFillTx/>
                <a:latin typeface="Roboto"/>
                <a:ea typeface="+mn-ea"/>
                <a:cs typeface="+mn-cs"/>
              </a:rPr>
              <a:t> (NOFO) for details. </a:t>
            </a:r>
            <a:endParaRPr kumimoji="0" lang="en-US" sz="1600" b="0" i="1" u="none" strike="noStrike" kern="1200" cap="none" spc="0" normalizeH="0" baseline="0" noProof="0" dirty="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2167075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F5AC-4DCE-434F-A296-71EFC6F1FDDB}"/>
              </a:ext>
            </a:extLst>
          </p:cNvPr>
          <p:cNvSpPr>
            <a:spLocks noGrp="1"/>
          </p:cNvSpPr>
          <p:nvPr>
            <p:ph type="title"/>
          </p:nvPr>
        </p:nvSpPr>
        <p:spPr>
          <a:xfrm>
            <a:off x="300037" y="578618"/>
            <a:ext cx="9824578" cy="1402581"/>
          </a:xfrm>
        </p:spPr>
        <p:txBody>
          <a:bodyPr>
            <a:normAutofit fontScale="90000"/>
          </a:bodyPr>
          <a:lstStyle/>
          <a:p>
            <a:r>
              <a:rPr lang="en-US" sz="4000" dirty="0"/>
              <a:t>The TX Broadband Development Office is overseeing the 5-year BEAD Action Plan</a:t>
            </a:r>
          </a:p>
        </p:txBody>
      </p:sp>
      <p:sp>
        <p:nvSpPr>
          <p:cNvPr id="3" name="Content Placeholder 2">
            <a:extLst>
              <a:ext uri="{FF2B5EF4-FFF2-40B4-BE49-F238E27FC236}">
                <a16:creationId xmlns:a16="http://schemas.microsoft.com/office/drawing/2014/main" id="{099C2D5B-42F3-47ED-B3AD-23831CCE8921}"/>
              </a:ext>
            </a:extLst>
          </p:cNvPr>
          <p:cNvSpPr>
            <a:spLocks noGrp="1"/>
          </p:cNvSpPr>
          <p:nvPr>
            <p:ph idx="1"/>
          </p:nvPr>
        </p:nvSpPr>
        <p:spPr>
          <a:xfrm>
            <a:off x="813926" y="2380256"/>
            <a:ext cx="9310688" cy="3986212"/>
          </a:xfrm>
        </p:spPr>
        <p:txBody>
          <a:bodyPr>
            <a:normAutofit fontScale="32500" lnSpcReduction="20000"/>
          </a:bodyPr>
          <a:lstStyle/>
          <a:p>
            <a:pPr>
              <a:spcAft>
                <a:spcPts val="1800"/>
              </a:spcAft>
              <a:buFont typeface="Wingdings" panose="05000000000000000000" pitchFamily="2" charset="2"/>
              <a:buChar char="Ø"/>
            </a:pPr>
            <a:r>
              <a:rPr lang="en-US" sz="5500" dirty="0">
                <a:latin typeface="+mj-lt"/>
              </a:rPr>
              <a:t>The plan must include strategies to ensure an available and highly skilled workforce…</a:t>
            </a:r>
            <a:r>
              <a:rPr lang="en-US" sz="5500" b="1" dirty="0">
                <a:solidFill>
                  <a:schemeClr val="accent3"/>
                </a:solidFill>
                <a:latin typeface="+mj-lt"/>
              </a:rPr>
              <a:t>including plans to attract, retain or transition the skilled workforce </a:t>
            </a:r>
            <a:r>
              <a:rPr lang="en-US" sz="5500" dirty="0">
                <a:latin typeface="+mj-lt"/>
              </a:rPr>
              <a:t>needed to achieve the plan’s goals, including describing the involvement and partnerships of sub-grantees, contractors, and subcontractors with: </a:t>
            </a:r>
          </a:p>
          <a:p>
            <a:pPr lvl="1">
              <a:spcAft>
                <a:spcPts val="1800"/>
              </a:spcAft>
              <a:buFont typeface="Wingdings" panose="05000000000000000000" pitchFamily="2" charset="2"/>
              <a:buChar char="Ø"/>
            </a:pPr>
            <a:r>
              <a:rPr lang="en-US" sz="4900" dirty="0">
                <a:latin typeface="+mj-lt"/>
              </a:rPr>
              <a:t>Existing in-house skills training programs, unions and worker organizations, community colleges and public school districts;</a:t>
            </a:r>
          </a:p>
          <a:p>
            <a:pPr lvl="1">
              <a:spcAft>
                <a:spcPts val="1800"/>
              </a:spcAft>
              <a:buFont typeface="Wingdings" panose="05000000000000000000" pitchFamily="2" charset="2"/>
              <a:buChar char="Ø"/>
            </a:pPr>
            <a:r>
              <a:rPr lang="en-US" sz="4900" dirty="0">
                <a:latin typeface="+mj-lt"/>
              </a:rPr>
              <a:t>supportive services providers; </a:t>
            </a:r>
          </a:p>
          <a:p>
            <a:pPr lvl="1">
              <a:spcAft>
                <a:spcPts val="1800"/>
              </a:spcAft>
              <a:buFont typeface="Wingdings" panose="05000000000000000000" pitchFamily="2" charset="2"/>
              <a:buChar char="Ø"/>
            </a:pPr>
            <a:r>
              <a:rPr lang="en-US" sz="4900" dirty="0">
                <a:latin typeface="+mj-lt"/>
              </a:rPr>
              <a:t>Registered Apprenticeship programs and other labor-management training programs; </a:t>
            </a:r>
          </a:p>
          <a:p>
            <a:pPr lvl="1">
              <a:spcAft>
                <a:spcPts val="1800"/>
              </a:spcAft>
              <a:buFont typeface="Wingdings" panose="05000000000000000000" pitchFamily="2" charset="2"/>
              <a:buChar char="Ø"/>
            </a:pPr>
            <a:r>
              <a:rPr lang="en-US" sz="4900" dirty="0">
                <a:latin typeface="+mj-lt"/>
              </a:rPr>
              <a:t>or other quality workforce training providers. </a:t>
            </a:r>
          </a:p>
          <a:p>
            <a:pPr marL="0" indent="0">
              <a:spcAft>
                <a:spcPts val="1800"/>
              </a:spcAft>
              <a:buNone/>
            </a:pPr>
            <a:endParaRPr lang="en-US" dirty="0"/>
          </a:p>
        </p:txBody>
      </p:sp>
    </p:spTree>
    <p:extLst>
      <p:ext uri="{BB962C8B-B14F-4D97-AF65-F5344CB8AC3E}">
        <p14:creationId xmlns:p14="http://schemas.microsoft.com/office/powerpoint/2010/main" val="3981291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F5AC-4DCE-434F-A296-71EFC6F1FDDB}"/>
              </a:ext>
            </a:extLst>
          </p:cNvPr>
          <p:cNvSpPr>
            <a:spLocks noGrp="1"/>
          </p:cNvSpPr>
          <p:nvPr>
            <p:ph type="title"/>
          </p:nvPr>
        </p:nvSpPr>
        <p:spPr>
          <a:xfrm>
            <a:off x="681036" y="755692"/>
            <a:ext cx="10263188" cy="1180105"/>
          </a:xfrm>
        </p:spPr>
        <p:txBody>
          <a:bodyPr>
            <a:normAutofit fontScale="90000"/>
          </a:bodyPr>
          <a:lstStyle/>
          <a:p>
            <a:r>
              <a:rPr lang="en-US" sz="4000" dirty="0"/>
              <a:t>What happens once the feds approve Texas’s plans? </a:t>
            </a:r>
          </a:p>
        </p:txBody>
      </p:sp>
      <p:sp>
        <p:nvSpPr>
          <p:cNvPr id="5" name="Content Placeholder 4">
            <a:extLst>
              <a:ext uri="{FF2B5EF4-FFF2-40B4-BE49-F238E27FC236}">
                <a16:creationId xmlns:a16="http://schemas.microsoft.com/office/drawing/2014/main" id="{71134EE1-DCD2-516E-9CAD-E0F810F10501}"/>
              </a:ext>
            </a:extLst>
          </p:cNvPr>
          <p:cNvSpPr>
            <a:spLocks noGrp="1"/>
          </p:cNvSpPr>
          <p:nvPr>
            <p:ph idx="1"/>
          </p:nvPr>
        </p:nvSpPr>
        <p:spPr>
          <a:xfrm>
            <a:off x="681036" y="2257948"/>
            <a:ext cx="10896197" cy="4108520"/>
          </a:xfrm>
        </p:spPr>
        <p:txBody>
          <a:bodyPr>
            <a:normAutofit fontScale="47500" lnSpcReduction="20000"/>
          </a:bodyPr>
          <a:lstStyle/>
          <a:p>
            <a:pPr>
              <a:spcAft>
                <a:spcPts val="1200"/>
              </a:spcAft>
              <a:buFont typeface="Wingdings" panose="05000000000000000000" pitchFamily="2" charset="2"/>
              <a:buChar char="Ø"/>
            </a:pPr>
            <a:r>
              <a:rPr lang="en-US" dirty="0"/>
              <a:t>States have to use a </a:t>
            </a:r>
            <a:r>
              <a:rPr lang="en-US" b="1" dirty="0">
                <a:solidFill>
                  <a:schemeClr val="accent3"/>
                </a:solidFill>
              </a:rPr>
              <a:t>competitive process </a:t>
            </a:r>
            <a:r>
              <a:rPr lang="en-US" dirty="0"/>
              <a:t>to dispense BEAD funding</a:t>
            </a:r>
          </a:p>
          <a:p>
            <a:pPr>
              <a:spcAft>
                <a:spcPts val="1200"/>
              </a:spcAft>
              <a:buFont typeface="Wingdings" panose="05000000000000000000" pitchFamily="2" charset="2"/>
              <a:buChar char="Ø"/>
            </a:pPr>
            <a:r>
              <a:rPr lang="en-US" dirty="0"/>
              <a:t>States are allowed to give extra weight to grant applicants who have </a:t>
            </a:r>
            <a:r>
              <a:rPr lang="en-US" b="1" dirty="0">
                <a:solidFill>
                  <a:schemeClr val="accent3"/>
                </a:solidFill>
              </a:rPr>
              <a:t>enforceable commitments </a:t>
            </a:r>
            <a:r>
              <a:rPr lang="en-US" dirty="0"/>
              <a:t>related to </a:t>
            </a:r>
            <a:r>
              <a:rPr lang="en-US" b="1" dirty="0">
                <a:solidFill>
                  <a:schemeClr val="accent3"/>
                </a:solidFill>
              </a:rPr>
              <a:t>equitable workforce development </a:t>
            </a:r>
            <a:r>
              <a:rPr lang="en-US" dirty="0"/>
              <a:t>and job quality objectives</a:t>
            </a:r>
          </a:p>
          <a:p>
            <a:pPr>
              <a:spcAft>
                <a:spcPts val="1200"/>
              </a:spcAft>
              <a:buFont typeface="Wingdings" panose="05000000000000000000" pitchFamily="2" charset="2"/>
              <a:buChar char="Ø"/>
            </a:pPr>
            <a:r>
              <a:rPr lang="en-US" dirty="0"/>
              <a:t>Projects funded under BEAD have a </a:t>
            </a:r>
            <a:r>
              <a:rPr lang="en-US" b="1" dirty="0">
                <a:solidFill>
                  <a:schemeClr val="accent3"/>
                </a:solidFill>
              </a:rPr>
              <a:t>25% match requirement</a:t>
            </a:r>
            <a:r>
              <a:rPr lang="en-US" dirty="0"/>
              <a:t>, which can be met using $ from business, nonprofit, philanthropic, or local/state government sources. In general, federal money </a:t>
            </a:r>
            <a:r>
              <a:rPr lang="en-US" i="1" dirty="0"/>
              <a:t>cannot </a:t>
            </a:r>
            <a:r>
              <a:rPr lang="en-US" dirty="0"/>
              <a:t>be used for the match, with a few exceptions such as CARES and ARPA</a:t>
            </a:r>
          </a:p>
          <a:p>
            <a:pPr>
              <a:spcAft>
                <a:spcPts val="1200"/>
              </a:spcAft>
              <a:buClr>
                <a:schemeClr val="tx1"/>
              </a:buClr>
              <a:buFont typeface="Wingdings" panose="05000000000000000000" pitchFamily="2" charset="2"/>
              <a:buChar char="Ø"/>
            </a:pPr>
            <a:r>
              <a:rPr lang="en-US" b="1" dirty="0">
                <a:solidFill>
                  <a:schemeClr val="accent3"/>
                </a:solidFill>
              </a:rPr>
              <a:t>In-kind</a:t>
            </a:r>
            <a:r>
              <a:rPr lang="en-US" dirty="0">
                <a:solidFill>
                  <a:schemeClr val="accent3"/>
                </a:solidFill>
              </a:rPr>
              <a:t> </a:t>
            </a:r>
            <a:r>
              <a:rPr lang="en-US" dirty="0"/>
              <a:t>matching is fine (doesn’t have to be cash)</a:t>
            </a:r>
          </a:p>
        </p:txBody>
      </p:sp>
    </p:spTree>
    <p:extLst>
      <p:ext uri="{BB962C8B-B14F-4D97-AF65-F5344CB8AC3E}">
        <p14:creationId xmlns:p14="http://schemas.microsoft.com/office/powerpoint/2010/main" val="1149992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80CC294-29AB-3B4A-BBC5-747A62195DFB}"/>
              </a:ext>
            </a:extLst>
          </p:cNvPr>
          <p:cNvSpPr>
            <a:spLocks noGrp="1"/>
          </p:cNvSpPr>
          <p:nvPr>
            <p:ph type="title"/>
          </p:nvPr>
        </p:nvSpPr>
        <p:spPr>
          <a:xfrm>
            <a:off x="200025" y="753228"/>
            <a:ext cx="9350375" cy="1197492"/>
          </a:xfrm>
        </p:spPr>
        <p:txBody>
          <a:bodyPr>
            <a:noAutofit/>
          </a:bodyPr>
          <a:lstStyle/>
          <a:p>
            <a:r>
              <a:rPr lang="en-US" sz="4400" dirty="0"/>
              <a:t>What does all this mean for adult learners? </a:t>
            </a:r>
          </a:p>
        </p:txBody>
      </p:sp>
      <p:sp>
        <p:nvSpPr>
          <p:cNvPr id="6" name="TextBox 5">
            <a:extLst>
              <a:ext uri="{FF2B5EF4-FFF2-40B4-BE49-F238E27FC236}">
                <a16:creationId xmlns:a16="http://schemas.microsoft.com/office/drawing/2014/main" id="{50E133EC-7CC5-4C48-8D9C-64BCAEA94D18}"/>
              </a:ext>
            </a:extLst>
          </p:cNvPr>
          <p:cNvSpPr txBox="1"/>
          <p:nvPr/>
        </p:nvSpPr>
        <p:spPr>
          <a:xfrm>
            <a:off x="667041" y="3118891"/>
            <a:ext cx="4037040" cy="2554545"/>
          </a:xfrm>
          <a:prstGeom prst="rect">
            <a:avLst/>
          </a:prstGeom>
          <a:noFill/>
        </p:spPr>
        <p:txBody>
          <a:bodyPr wrap="square" rtlCol="0">
            <a:spAutoFit/>
          </a:bodyPr>
          <a:lstStyle/>
          <a:p>
            <a:r>
              <a:rPr lang="en-US" sz="3200" b="1" dirty="0">
                <a:latin typeface="+mj-lt"/>
              </a:rPr>
              <a:t>We know that adult learners often enroll in classes to get a job or </a:t>
            </a:r>
            <a:r>
              <a:rPr lang="en-US" sz="3200" b="1" dirty="0">
                <a:solidFill>
                  <a:schemeClr val="accent2"/>
                </a:solidFill>
                <a:latin typeface="+mj-lt"/>
              </a:rPr>
              <a:t>get a </a:t>
            </a:r>
            <a:r>
              <a:rPr lang="en-US" sz="3200" b="1" i="1" dirty="0">
                <a:solidFill>
                  <a:schemeClr val="accent2"/>
                </a:solidFill>
                <a:latin typeface="+mj-lt"/>
              </a:rPr>
              <a:t>better</a:t>
            </a:r>
            <a:r>
              <a:rPr lang="en-US" sz="3200" b="1" dirty="0">
                <a:solidFill>
                  <a:schemeClr val="accent2"/>
                </a:solidFill>
                <a:latin typeface="+mj-lt"/>
              </a:rPr>
              <a:t> job.</a:t>
            </a:r>
          </a:p>
        </p:txBody>
      </p:sp>
      <p:pic>
        <p:nvPicPr>
          <p:cNvPr id="9" name="Picture 8" descr="A picture containing person, person, window">
            <a:extLst>
              <a:ext uri="{FF2B5EF4-FFF2-40B4-BE49-F238E27FC236}">
                <a16:creationId xmlns:a16="http://schemas.microsoft.com/office/drawing/2014/main" id="{581B717D-7BF5-FAA4-89CF-3C0354D68F48}"/>
              </a:ext>
            </a:extLst>
          </p:cNvPr>
          <p:cNvPicPr>
            <a:picLocks noChangeAspect="1"/>
          </p:cNvPicPr>
          <p:nvPr/>
        </p:nvPicPr>
        <p:blipFill>
          <a:blip r:embed="rId3"/>
          <a:stretch>
            <a:fillRect/>
          </a:stretch>
        </p:blipFill>
        <p:spPr>
          <a:xfrm>
            <a:off x="5407875" y="2467058"/>
            <a:ext cx="5787315" cy="3858210"/>
          </a:xfrm>
          <a:prstGeom prst="rect">
            <a:avLst/>
          </a:prstGeom>
        </p:spPr>
      </p:pic>
    </p:spTree>
    <p:extLst>
      <p:ext uri="{BB962C8B-B14F-4D97-AF65-F5344CB8AC3E}">
        <p14:creationId xmlns:p14="http://schemas.microsoft.com/office/powerpoint/2010/main" val="2403534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l"/>
            <a:r>
              <a:rPr lang="en-US" dirty="0"/>
              <a:t>Welcome &amp; Opening Remarks</a:t>
            </a:r>
          </a:p>
        </p:txBody>
      </p:sp>
      <p:sp>
        <p:nvSpPr>
          <p:cNvPr id="13" name="Text Placeholder 12"/>
          <p:cNvSpPr>
            <a:spLocks noGrp="1"/>
          </p:cNvSpPr>
          <p:nvPr>
            <p:ph type="body" idx="1"/>
          </p:nvPr>
        </p:nvSpPr>
        <p:spPr/>
        <p:txBody>
          <a:bodyPr/>
          <a:lstStyle/>
          <a:p>
            <a:pPr algn="ctr"/>
            <a:endParaRPr lang="en-US" dirty="0"/>
          </a:p>
        </p:txBody>
      </p:sp>
    </p:spTree>
    <p:extLst>
      <p:ext uri="{BB962C8B-B14F-4D97-AF65-F5344CB8AC3E}">
        <p14:creationId xmlns:p14="http://schemas.microsoft.com/office/powerpoint/2010/main" val="3042767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8FBE9C1-A961-CBEF-3DE0-3472AEF49821}"/>
              </a:ext>
            </a:extLst>
          </p:cNvPr>
          <p:cNvSpPr>
            <a:spLocks noGrp="1"/>
          </p:cNvSpPr>
          <p:nvPr>
            <p:ph type="title"/>
          </p:nvPr>
        </p:nvSpPr>
        <p:spPr>
          <a:xfrm>
            <a:off x="200025" y="753228"/>
            <a:ext cx="10094157" cy="1080938"/>
          </a:xfrm>
        </p:spPr>
        <p:txBody>
          <a:bodyPr>
            <a:noAutofit/>
          </a:bodyPr>
          <a:lstStyle/>
          <a:p>
            <a:r>
              <a:rPr lang="en-US" sz="4400" dirty="0"/>
              <a:t>So we researched employers’ demand for digital skills</a:t>
            </a:r>
          </a:p>
        </p:txBody>
      </p:sp>
      <p:sp>
        <p:nvSpPr>
          <p:cNvPr id="9" name="TextBox 8">
            <a:extLst>
              <a:ext uri="{FF2B5EF4-FFF2-40B4-BE49-F238E27FC236}">
                <a16:creationId xmlns:a16="http://schemas.microsoft.com/office/drawing/2014/main" id="{A2979719-B672-831A-1FCC-E574E0497B48}"/>
              </a:ext>
            </a:extLst>
          </p:cNvPr>
          <p:cNvSpPr txBox="1"/>
          <p:nvPr/>
        </p:nvSpPr>
        <p:spPr>
          <a:xfrm>
            <a:off x="646853" y="2765396"/>
            <a:ext cx="6133672" cy="3339376"/>
          </a:xfrm>
          <a:prstGeom prst="rect">
            <a:avLst/>
          </a:prstGeom>
          <a:noFill/>
        </p:spPr>
        <p:txBody>
          <a:bodyPr wrap="square">
            <a:spAutoFit/>
          </a:bodyPr>
          <a:lstStyle/>
          <a:p>
            <a:pPr>
              <a:spcAft>
                <a:spcPts val="1800"/>
              </a:spcAft>
            </a:pPr>
            <a:r>
              <a:rPr lang="en-US" sz="2800" dirty="0"/>
              <a:t>In collaboration with the Federal Reserve Bank of Atlanta, we looked at </a:t>
            </a:r>
            <a:r>
              <a:rPr lang="en-US" sz="2800" b="1" dirty="0">
                <a:solidFill>
                  <a:schemeClr val="accent2"/>
                </a:solidFill>
              </a:rPr>
              <a:t>43 million </a:t>
            </a:r>
            <a:r>
              <a:rPr lang="en-US" sz="2800" dirty="0"/>
              <a:t>“Help Wanted” ads from 2021</a:t>
            </a:r>
            <a:endParaRPr lang="en-US" sz="2800" b="1" dirty="0">
              <a:solidFill>
                <a:schemeClr val="accent2"/>
              </a:solidFill>
            </a:endParaRPr>
          </a:p>
          <a:p>
            <a:pPr>
              <a:spcAft>
                <a:spcPts val="1800"/>
              </a:spcAft>
            </a:pPr>
            <a:r>
              <a:rPr lang="en-US" sz="2800" dirty="0"/>
              <a:t>We hand-coded skills to understand which ones were </a:t>
            </a:r>
            <a:r>
              <a:rPr lang="en-US" sz="2800" i="1" dirty="0"/>
              <a:t>definitely digital</a:t>
            </a:r>
            <a:r>
              <a:rPr lang="en-US" sz="2800" dirty="0"/>
              <a:t>, </a:t>
            </a:r>
            <a:r>
              <a:rPr lang="en-US" sz="2800" i="1" dirty="0"/>
              <a:t>likely digital</a:t>
            </a:r>
            <a:r>
              <a:rPr lang="en-US" sz="2800" dirty="0"/>
              <a:t>, or </a:t>
            </a:r>
            <a:r>
              <a:rPr lang="en-US" sz="2800" i="1" dirty="0"/>
              <a:t>not digital</a:t>
            </a:r>
          </a:p>
        </p:txBody>
      </p:sp>
      <p:pic>
        <p:nvPicPr>
          <p:cNvPr id="5" name="Content Placeholder 9" descr="Icon">
            <a:extLst>
              <a:ext uri="{FF2B5EF4-FFF2-40B4-BE49-F238E27FC236}">
                <a16:creationId xmlns:a16="http://schemas.microsoft.com/office/drawing/2014/main" id="{448851D1-CF08-97FF-F269-7E54B79C31DD}"/>
              </a:ext>
            </a:extLst>
          </p:cNvPr>
          <p:cNvPicPr>
            <a:picLocks noGrp="1" noChangeAspect="1"/>
          </p:cNvPicPr>
          <p:nvPr>
            <p:ph idx="1"/>
          </p:nvPr>
        </p:nvPicPr>
        <p:blipFill>
          <a:blip r:embed="rId3"/>
          <a:stretch>
            <a:fillRect/>
          </a:stretch>
        </p:blipFill>
        <p:spPr>
          <a:xfrm>
            <a:off x="7050192" y="2766695"/>
            <a:ext cx="4494955" cy="3519488"/>
          </a:xfrm>
        </p:spPr>
      </p:pic>
    </p:spTree>
    <p:extLst>
      <p:ext uri="{BB962C8B-B14F-4D97-AF65-F5344CB8AC3E}">
        <p14:creationId xmlns:p14="http://schemas.microsoft.com/office/powerpoint/2010/main" val="1094122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2B9022-E32D-3E71-FA99-0335590AE22F}"/>
              </a:ext>
            </a:extLst>
          </p:cNvPr>
          <p:cNvSpPr>
            <a:spLocks noGrp="1"/>
          </p:cNvSpPr>
          <p:nvPr>
            <p:ph type="title"/>
          </p:nvPr>
        </p:nvSpPr>
        <p:spPr>
          <a:xfrm>
            <a:off x="838200" y="734420"/>
            <a:ext cx="7795437" cy="1109469"/>
          </a:xfrm>
        </p:spPr>
        <p:txBody>
          <a:bodyPr>
            <a:noAutofit/>
          </a:bodyPr>
          <a:lstStyle/>
          <a:p>
            <a:r>
              <a:rPr lang="en-US" sz="4400" dirty="0"/>
              <a:t>Virtually all of today’s jobs require digital skills</a:t>
            </a:r>
          </a:p>
        </p:txBody>
      </p:sp>
      <p:graphicFrame>
        <p:nvGraphicFramePr>
          <p:cNvPr id="16" name="Chart 15" descr="An orange circle graph with three distinct area's.  A 47% that says a job require definitely digital skills.  45% that says of jobs require likely digital skills.  8% that says ">
            <a:extLst>
              <a:ext uri="{FF2B5EF4-FFF2-40B4-BE49-F238E27FC236}">
                <a16:creationId xmlns:a16="http://schemas.microsoft.com/office/drawing/2014/main" id="{063C63BC-5D7F-9B22-5C63-5D8B7C7499F7}"/>
              </a:ext>
            </a:extLst>
          </p:cNvPr>
          <p:cNvGraphicFramePr>
            <a:graphicFrameLocks/>
          </p:cNvGraphicFramePr>
          <p:nvPr>
            <p:extLst>
              <p:ext uri="{D42A27DB-BD31-4B8C-83A1-F6EECF244321}">
                <p14:modId xmlns:p14="http://schemas.microsoft.com/office/powerpoint/2010/main" val="3764416570"/>
              </p:ext>
            </p:extLst>
          </p:nvPr>
        </p:nvGraphicFramePr>
        <p:xfrm>
          <a:off x="895402" y="2631221"/>
          <a:ext cx="4160163" cy="3258362"/>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792FEE02-6F79-3CF3-24B2-19620216EAD8}"/>
              </a:ext>
            </a:extLst>
          </p:cNvPr>
          <p:cNvSpPr txBox="1"/>
          <p:nvPr/>
        </p:nvSpPr>
        <p:spPr>
          <a:xfrm>
            <a:off x="2164107" y="3573717"/>
            <a:ext cx="1622751" cy="1384995"/>
          </a:xfrm>
          <a:prstGeom prst="rect">
            <a:avLst/>
          </a:prstGeom>
          <a:noFill/>
        </p:spPr>
        <p:txBody>
          <a:bodyPr wrap="square" rtlCol="0">
            <a:spAutoFit/>
          </a:bodyPr>
          <a:lstStyle/>
          <a:p>
            <a:pPr algn="ctr"/>
            <a:r>
              <a:rPr lang="en-US" sz="4800" b="1" dirty="0">
                <a:solidFill>
                  <a:srgbClr val="ED7D31"/>
                </a:solidFill>
                <a:latin typeface="Calibri" panose="020F0502020204030204"/>
              </a:rPr>
              <a:t>92%</a:t>
            </a:r>
          </a:p>
          <a:p>
            <a:pPr algn="ctr"/>
            <a:r>
              <a:rPr lang="en-US" sz="1200" b="1" dirty="0">
                <a:solidFill>
                  <a:prstClr val="black"/>
                </a:solidFill>
                <a:latin typeface="Calibri" panose="020F0502020204030204"/>
              </a:rPr>
              <a:t>of Jobs in U.S. require definitely digital or likely digital skills</a:t>
            </a:r>
            <a:endParaRPr lang="en-US" sz="1200" b="1" u="sng" dirty="0">
              <a:solidFill>
                <a:prstClr val="black"/>
              </a:solidFill>
              <a:latin typeface="Calibri" panose="020F0502020204030204"/>
            </a:endParaRPr>
          </a:p>
        </p:txBody>
      </p:sp>
      <p:sp>
        <p:nvSpPr>
          <p:cNvPr id="18" name="TextBox 17">
            <a:extLst>
              <a:ext uri="{FF2B5EF4-FFF2-40B4-BE49-F238E27FC236}">
                <a16:creationId xmlns:a16="http://schemas.microsoft.com/office/drawing/2014/main" id="{AB03D6C1-010D-E4CE-D1E1-CE4A48E33F1E}"/>
              </a:ext>
            </a:extLst>
          </p:cNvPr>
          <p:cNvSpPr txBox="1"/>
          <p:nvPr/>
        </p:nvSpPr>
        <p:spPr>
          <a:xfrm>
            <a:off x="198784" y="2251966"/>
            <a:ext cx="1585794" cy="830997"/>
          </a:xfrm>
          <a:prstGeom prst="rect">
            <a:avLst/>
          </a:prstGeom>
          <a:noFill/>
        </p:spPr>
        <p:txBody>
          <a:bodyPr wrap="square" rtlCol="0">
            <a:spAutoFit/>
          </a:bodyPr>
          <a:lstStyle/>
          <a:p>
            <a:pPr algn="ctr"/>
            <a:r>
              <a:rPr lang="en-US" sz="2400" b="1" dirty="0">
                <a:solidFill>
                  <a:srgbClr val="ED7D31"/>
                </a:solidFill>
                <a:latin typeface="Calibri" panose="020F0502020204030204"/>
              </a:rPr>
              <a:t>47%</a:t>
            </a:r>
          </a:p>
          <a:p>
            <a:pPr algn="ctr"/>
            <a:r>
              <a:rPr lang="en-US" sz="1200" b="1" dirty="0">
                <a:solidFill>
                  <a:prstClr val="black"/>
                </a:solidFill>
                <a:latin typeface="Calibri" panose="020F0502020204030204"/>
              </a:rPr>
              <a:t>of jobs require definitely digital skills</a:t>
            </a:r>
          </a:p>
        </p:txBody>
      </p:sp>
      <p:sp>
        <p:nvSpPr>
          <p:cNvPr id="19" name="TextBox 18">
            <a:extLst>
              <a:ext uri="{FF2B5EF4-FFF2-40B4-BE49-F238E27FC236}">
                <a16:creationId xmlns:a16="http://schemas.microsoft.com/office/drawing/2014/main" id="{708EDBEF-350E-222B-3E98-B3CABB98CF2E}"/>
              </a:ext>
            </a:extLst>
          </p:cNvPr>
          <p:cNvSpPr txBox="1"/>
          <p:nvPr/>
        </p:nvSpPr>
        <p:spPr>
          <a:xfrm>
            <a:off x="3870867" y="2251967"/>
            <a:ext cx="1417842" cy="830997"/>
          </a:xfrm>
          <a:prstGeom prst="rect">
            <a:avLst/>
          </a:prstGeom>
          <a:noFill/>
        </p:spPr>
        <p:txBody>
          <a:bodyPr wrap="square" rtlCol="0">
            <a:spAutoFit/>
          </a:bodyPr>
          <a:lstStyle/>
          <a:p>
            <a:pPr algn="ctr"/>
            <a:r>
              <a:rPr lang="en-US" sz="2400" b="1" dirty="0">
                <a:solidFill>
                  <a:srgbClr val="ED7D31"/>
                </a:solidFill>
                <a:latin typeface="Calibri" panose="020F0502020204030204"/>
              </a:rPr>
              <a:t>45%</a:t>
            </a:r>
          </a:p>
          <a:p>
            <a:pPr algn="ctr"/>
            <a:r>
              <a:rPr lang="en-US" sz="1200" b="1" dirty="0">
                <a:solidFill>
                  <a:prstClr val="black"/>
                </a:solidFill>
                <a:latin typeface="Calibri" panose="020F0502020204030204"/>
              </a:rPr>
              <a:t>of jobs require likely digital skills</a:t>
            </a:r>
          </a:p>
        </p:txBody>
      </p:sp>
      <p:sp>
        <p:nvSpPr>
          <p:cNvPr id="20" name="TextBox 19">
            <a:extLst>
              <a:ext uri="{FF2B5EF4-FFF2-40B4-BE49-F238E27FC236}">
                <a16:creationId xmlns:a16="http://schemas.microsoft.com/office/drawing/2014/main" id="{088CAA54-24B9-EB15-3EF5-D02FA25971CE}"/>
              </a:ext>
            </a:extLst>
          </p:cNvPr>
          <p:cNvSpPr txBox="1"/>
          <p:nvPr/>
        </p:nvSpPr>
        <p:spPr>
          <a:xfrm>
            <a:off x="1077313" y="5595452"/>
            <a:ext cx="1239944" cy="923330"/>
          </a:xfrm>
          <a:prstGeom prst="rect">
            <a:avLst/>
          </a:prstGeom>
          <a:noFill/>
        </p:spPr>
        <p:txBody>
          <a:bodyPr wrap="square" rtlCol="0">
            <a:spAutoFit/>
          </a:bodyPr>
          <a:lstStyle/>
          <a:p>
            <a:pPr algn="ctr"/>
            <a:r>
              <a:rPr lang="en-US" sz="3000" b="1" dirty="0">
                <a:solidFill>
                  <a:prstClr val="white">
                    <a:lumMod val="50000"/>
                  </a:prstClr>
                </a:solidFill>
                <a:latin typeface="Calibri" panose="020F0502020204030204"/>
              </a:rPr>
              <a:t>8%</a:t>
            </a:r>
          </a:p>
          <a:p>
            <a:pPr algn="ctr"/>
            <a:r>
              <a:rPr lang="en-US" sz="1200" b="1" dirty="0">
                <a:solidFill>
                  <a:prstClr val="black"/>
                </a:solidFill>
                <a:latin typeface="Calibri" panose="020F0502020204030204"/>
              </a:rPr>
              <a:t>of jobs require no digital skills</a:t>
            </a:r>
          </a:p>
        </p:txBody>
      </p:sp>
      <p:sp>
        <p:nvSpPr>
          <p:cNvPr id="2" name="Content Placeholder 1">
            <a:extLst>
              <a:ext uri="{FF2B5EF4-FFF2-40B4-BE49-F238E27FC236}">
                <a16:creationId xmlns:a16="http://schemas.microsoft.com/office/drawing/2014/main" id="{2EAEFC03-4AB4-719E-8BCB-E12B35CA6DB6}"/>
              </a:ext>
            </a:extLst>
          </p:cNvPr>
          <p:cNvSpPr txBox="1">
            <a:spLocks/>
          </p:cNvSpPr>
          <p:nvPr/>
        </p:nvSpPr>
        <p:spPr>
          <a:xfrm>
            <a:off x="5800053" y="2749389"/>
            <a:ext cx="5721784" cy="3769393"/>
          </a:xfrm>
          <a:prstGeom prst="rect">
            <a:avLst/>
          </a:prstGeom>
        </p:spPr>
        <p:txBody>
          <a:bodyPr vert="horz" lIns="0" tIns="0" rIns="9144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8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Definitely </a:t>
            </a: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digital: Microsoft Excel; Python language</a:t>
            </a:r>
          </a:p>
          <a:p>
            <a:pPr marL="228600" marR="0" lvl="0" indent="-228600" algn="l" defTabSz="914400" rtl="0" eaLnBrk="1" fontAlgn="auto" latinLnBrk="0" hangingPunct="1">
              <a:lnSpc>
                <a:spcPct val="90000"/>
              </a:lnSpc>
              <a:spcBef>
                <a:spcPts val="1000"/>
              </a:spcBef>
              <a:spcAft>
                <a:spcPts val="18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Likely </a:t>
            </a: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digital: Bookkeeping; survey design</a:t>
            </a:r>
          </a:p>
          <a:p>
            <a:pPr marL="228600" marR="0" lvl="0" indent="-228600" algn="l" defTabSz="914400" rtl="0" eaLnBrk="1" fontAlgn="auto" latinLnBrk="0" hangingPunct="1">
              <a:lnSpc>
                <a:spcPct val="90000"/>
              </a:lnSpc>
              <a:spcBef>
                <a:spcPts val="1000"/>
              </a:spcBef>
              <a:spcAft>
                <a:spcPts val="18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Not</a:t>
            </a: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 digital: Ironing; changing diapers; problem-solving</a:t>
            </a:r>
          </a:p>
        </p:txBody>
      </p:sp>
      <p:cxnSp>
        <p:nvCxnSpPr>
          <p:cNvPr id="21" name="Straight Connector 20">
            <a:extLst>
              <a:ext uri="{FF2B5EF4-FFF2-40B4-BE49-F238E27FC236}">
                <a16:creationId xmlns:a16="http://schemas.microsoft.com/office/drawing/2014/main" id="{1873F69B-15E6-F238-412C-FBD97EC02C68}"/>
              </a:ext>
              <a:ext uri="{C183D7F6-B498-43B3-948B-1728B52AA6E4}">
                <adec:decorative xmlns:adec="http://schemas.microsoft.com/office/drawing/2017/decorative" val="1"/>
              </a:ext>
            </a:extLst>
          </p:cNvPr>
          <p:cNvCxnSpPr>
            <a:cxnSpLocks/>
          </p:cNvCxnSpPr>
          <p:nvPr/>
        </p:nvCxnSpPr>
        <p:spPr>
          <a:xfrm>
            <a:off x="1606616" y="2583177"/>
            <a:ext cx="270345" cy="0"/>
          </a:xfrm>
          <a:prstGeom prst="line">
            <a:avLst/>
          </a:prstGeom>
          <a:noFill/>
          <a:ln w="9525"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4585A597-A819-ABAE-3102-701E9A97B6B3}"/>
              </a:ext>
              <a:ext uri="{C183D7F6-B498-43B3-948B-1728B52AA6E4}">
                <adec:decorative xmlns:adec="http://schemas.microsoft.com/office/drawing/2017/decorative" val="1"/>
              </a:ext>
            </a:extLst>
          </p:cNvPr>
          <p:cNvCxnSpPr>
            <a:cxnSpLocks/>
          </p:cNvCxnSpPr>
          <p:nvPr/>
        </p:nvCxnSpPr>
        <p:spPr>
          <a:xfrm>
            <a:off x="1876961" y="2583177"/>
            <a:ext cx="373710" cy="307510"/>
          </a:xfrm>
          <a:prstGeom prst="line">
            <a:avLst/>
          </a:prstGeom>
          <a:noFill/>
          <a:ln w="9525"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19B6E336-C2B0-79E7-A3FA-AEE84AD4C277}"/>
              </a:ext>
              <a:ext uri="{C183D7F6-B498-43B3-948B-1728B52AA6E4}">
                <adec:decorative xmlns:adec="http://schemas.microsoft.com/office/drawing/2017/decorative" val="1"/>
              </a:ext>
            </a:extLst>
          </p:cNvPr>
          <p:cNvCxnSpPr>
            <a:cxnSpLocks/>
          </p:cNvCxnSpPr>
          <p:nvPr/>
        </p:nvCxnSpPr>
        <p:spPr>
          <a:xfrm flipV="1">
            <a:off x="4693123" y="3034044"/>
            <a:ext cx="0" cy="190449"/>
          </a:xfrm>
          <a:prstGeom prst="line">
            <a:avLst/>
          </a:prstGeom>
          <a:noFill/>
          <a:ln w="9525" cap="flat" cmpd="sng" algn="ctr">
            <a:solidFill>
              <a:sysClr val="windowText" lastClr="000000"/>
            </a:solidFill>
            <a:prstDash val="solid"/>
            <a:miter lim="800000"/>
          </a:ln>
          <a:effectLst/>
        </p:spPr>
      </p:cxnSp>
      <p:cxnSp>
        <p:nvCxnSpPr>
          <p:cNvPr id="24" name="Straight Connector 23">
            <a:extLst>
              <a:ext uri="{FF2B5EF4-FFF2-40B4-BE49-F238E27FC236}">
                <a16:creationId xmlns:a16="http://schemas.microsoft.com/office/drawing/2014/main" id="{1B086055-C8F8-58B1-F10D-132538EC9015}"/>
              </a:ext>
              <a:ext uri="{C183D7F6-B498-43B3-948B-1728B52AA6E4}">
                <adec:decorative xmlns:adec="http://schemas.microsoft.com/office/drawing/2017/decorative" val="1"/>
              </a:ext>
            </a:extLst>
          </p:cNvPr>
          <p:cNvCxnSpPr>
            <a:cxnSpLocks/>
          </p:cNvCxnSpPr>
          <p:nvPr/>
        </p:nvCxnSpPr>
        <p:spPr>
          <a:xfrm flipV="1">
            <a:off x="4360612" y="3224493"/>
            <a:ext cx="332511" cy="244282"/>
          </a:xfrm>
          <a:prstGeom prst="line">
            <a:avLst/>
          </a:prstGeom>
          <a:noFill/>
          <a:ln w="635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014981A5-2216-D62C-E2EA-59BC16B67723}"/>
              </a:ext>
              <a:ext uri="{C183D7F6-B498-43B3-948B-1728B52AA6E4}">
                <adec:decorative xmlns:adec="http://schemas.microsoft.com/office/drawing/2017/decorative" val="1"/>
              </a:ext>
            </a:extLst>
          </p:cNvPr>
          <p:cNvCxnSpPr>
            <a:cxnSpLocks/>
          </p:cNvCxnSpPr>
          <p:nvPr/>
        </p:nvCxnSpPr>
        <p:spPr>
          <a:xfrm flipH="1">
            <a:off x="2095332" y="5990384"/>
            <a:ext cx="152784" cy="0"/>
          </a:xfrm>
          <a:prstGeom prst="line">
            <a:avLst/>
          </a:prstGeom>
          <a:noFill/>
          <a:ln w="9525" cap="flat" cmpd="sng" algn="ctr">
            <a:solidFill>
              <a:sysClr val="windowText" lastClr="000000"/>
            </a:solidFill>
            <a:prstDash val="solid"/>
            <a:miter lim="800000"/>
          </a:ln>
          <a:effectLst/>
        </p:spPr>
      </p:cxnSp>
      <p:cxnSp>
        <p:nvCxnSpPr>
          <p:cNvPr id="26" name="Straight Connector 25">
            <a:extLst>
              <a:ext uri="{FF2B5EF4-FFF2-40B4-BE49-F238E27FC236}">
                <a16:creationId xmlns:a16="http://schemas.microsoft.com/office/drawing/2014/main" id="{FCF1469A-F323-6693-ED01-6A43F84162D6}"/>
              </a:ext>
              <a:ext uri="{C183D7F6-B498-43B3-948B-1728B52AA6E4}">
                <adec:decorative xmlns:adec="http://schemas.microsoft.com/office/drawing/2017/decorative" val="1"/>
              </a:ext>
            </a:extLst>
          </p:cNvPr>
          <p:cNvCxnSpPr>
            <a:cxnSpLocks/>
          </p:cNvCxnSpPr>
          <p:nvPr/>
        </p:nvCxnSpPr>
        <p:spPr>
          <a:xfrm flipV="1">
            <a:off x="2248116" y="5706966"/>
            <a:ext cx="124475" cy="283418"/>
          </a:xfrm>
          <a:prstGeom prst="line">
            <a:avLst/>
          </a:prstGeom>
          <a:noFill/>
          <a:ln w="6350" cap="flat" cmpd="sng" algn="ctr">
            <a:solidFill>
              <a:sysClr val="windowText" lastClr="000000"/>
            </a:solidFill>
            <a:prstDash val="solid"/>
            <a:miter lim="800000"/>
          </a:ln>
          <a:effectLst/>
        </p:spPr>
      </p:cxnSp>
    </p:spTree>
    <p:extLst>
      <p:ext uri="{BB962C8B-B14F-4D97-AF65-F5344CB8AC3E}">
        <p14:creationId xmlns:p14="http://schemas.microsoft.com/office/powerpoint/2010/main" val="3986902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2B9022-E32D-3E71-FA99-0335590AE22F}"/>
              </a:ext>
            </a:extLst>
          </p:cNvPr>
          <p:cNvSpPr>
            <a:spLocks noGrp="1"/>
          </p:cNvSpPr>
          <p:nvPr>
            <p:ph type="title"/>
          </p:nvPr>
        </p:nvSpPr>
        <p:spPr>
          <a:xfrm>
            <a:off x="339506" y="709636"/>
            <a:ext cx="10479080" cy="1369332"/>
          </a:xfrm>
        </p:spPr>
        <p:txBody>
          <a:bodyPr>
            <a:noAutofit/>
          </a:bodyPr>
          <a:lstStyle/>
          <a:p>
            <a:r>
              <a:rPr lang="en-US" sz="4400" dirty="0"/>
              <a:t>TX employers are close to national average in requiring digital skills </a:t>
            </a:r>
          </a:p>
        </p:txBody>
      </p:sp>
      <p:graphicFrame>
        <p:nvGraphicFramePr>
          <p:cNvPr id="5" name="Chart 4" descr="Two block graphs.  The first has one grey and one orange blocks.  The orange reads 49% the grey 47%.  The second block graph has another orange and grey blocks.  The grey says 92% and the other 91%.">
            <a:extLst>
              <a:ext uri="{FF2B5EF4-FFF2-40B4-BE49-F238E27FC236}">
                <a16:creationId xmlns:a16="http://schemas.microsoft.com/office/drawing/2014/main" id="{FCA8401A-080E-482C-AAC3-13892636877A}"/>
              </a:ext>
            </a:extLst>
          </p:cNvPr>
          <p:cNvGraphicFramePr>
            <a:graphicFrameLocks/>
          </p:cNvGraphicFramePr>
          <p:nvPr>
            <p:extLst>
              <p:ext uri="{D42A27DB-BD31-4B8C-83A1-F6EECF244321}">
                <p14:modId xmlns:p14="http://schemas.microsoft.com/office/powerpoint/2010/main" val="3144424578"/>
              </p:ext>
            </p:extLst>
          </p:nvPr>
        </p:nvGraphicFramePr>
        <p:xfrm>
          <a:off x="740228" y="1970314"/>
          <a:ext cx="9938658" cy="4887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8030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2B9022-E32D-3E71-FA99-0335590AE22F}"/>
              </a:ext>
            </a:extLst>
          </p:cNvPr>
          <p:cNvSpPr>
            <a:spLocks noGrp="1"/>
          </p:cNvSpPr>
          <p:nvPr>
            <p:ph type="title"/>
          </p:nvPr>
        </p:nvSpPr>
        <p:spPr>
          <a:xfrm>
            <a:off x="838200" y="634182"/>
            <a:ext cx="9382432" cy="1209708"/>
          </a:xfrm>
        </p:spPr>
        <p:txBody>
          <a:bodyPr>
            <a:normAutofit fontScale="90000"/>
          </a:bodyPr>
          <a:lstStyle/>
          <a:p>
            <a:r>
              <a:rPr lang="en-US" dirty="0"/>
              <a:t>Even entry-level jobs require digital skills </a:t>
            </a:r>
          </a:p>
        </p:txBody>
      </p:sp>
      <p:graphicFrame>
        <p:nvGraphicFramePr>
          <p:cNvPr id="5" name="Table 6">
            <a:extLst>
              <a:ext uri="{FF2B5EF4-FFF2-40B4-BE49-F238E27FC236}">
                <a16:creationId xmlns:a16="http://schemas.microsoft.com/office/drawing/2014/main" id="{FA45F257-41C0-3608-B4E4-718EB07F75CA}"/>
              </a:ext>
            </a:extLst>
          </p:cNvPr>
          <p:cNvGraphicFramePr>
            <a:graphicFrameLocks noGrp="1"/>
          </p:cNvGraphicFramePr>
          <p:nvPr/>
        </p:nvGraphicFramePr>
        <p:xfrm>
          <a:off x="1751367" y="2772078"/>
          <a:ext cx="8127999" cy="2768600"/>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1482290377"/>
                    </a:ext>
                  </a:extLst>
                </a:gridCol>
                <a:gridCol w="2709333">
                  <a:extLst>
                    <a:ext uri="{9D8B030D-6E8A-4147-A177-3AD203B41FA5}">
                      <a16:colId xmlns:a16="http://schemas.microsoft.com/office/drawing/2014/main" val="3451258256"/>
                    </a:ext>
                  </a:extLst>
                </a:gridCol>
                <a:gridCol w="2709333">
                  <a:extLst>
                    <a:ext uri="{9D8B030D-6E8A-4147-A177-3AD203B41FA5}">
                      <a16:colId xmlns:a16="http://schemas.microsoft.com/office/drawing/2014/main" val="3028363844"/>
                    </a:ext>
                  </a:extLst>
                </a:gridCol>
              </a:tblGrid>
              <a:tr h="370840">
                <a:tc>
                  <a:txBody>
                    <a:bodyPr/>
                    <a:lstStyle/>
                    <a:p>
                      <a:r>
                        <a:rPr lang="en-US">
                          <a:solidFill>
                            <a:schemeClr val="bg1"/>
                          </a:solidFill>
                        </a:rPr>
                        <a:t>Educational credential required</a:t>
                      </a:r>
                    </a:p>
                  </a:txBody>
                  <a:tcPr/>
                </a:tc>
                <a:tc>
                  <a:txBody>
                    <a:bodyPr/>
                    <a:lstStyle/>
                    <a:p>
                      <a:r>
                        <a:rPr lang="en-US">
                          <a:solidFill>
                            <a:schemeClr val="bg1"/>
                          </a:solidFill>
                        </a:rPr>
                        <a:t>Percentage of job ads requiring </a:t>
                      </a:r>
                      <a:r>
                        <a:rPr lang="en-US" u="sng">
                          <a:solidFill>
                            <a:schemeClr val="bg1"/>
                          </a:solidFill>
                        </a:rPr>
                        <a:t>likely</a:t>
                      </a:r>
                      <a:r>
                        <a:rPr lang="en-US" u="none">
                          <a:solidFill>
                            <a:schemeClr val="bg1"/>
                          </a:solidFill>
                        </a:rPr>
                        <a:t> digital skill</a:t>
                      </a:r>
                      <a:endParaRPr lang="en-US">
                        <a:solidFill>
                          <a:schemeClr val="bg1"/>
                        </a:solidFill>
                      </a:endParaRPr>
                    </a:p>
                  </a:txBody>
                  <a:tcPr/>
                </a:tc>
                <a:tc>
                  <a:txBody>
                    <a:bodyPr/>
                    <a:lstStyle/>
                    <a:p>
                      <a:r>
                        <a:rPr lang="en-US" dirty="0">
                          <a:solidFill>
                            <a:schemeClr val="bg1"/>
                          </a:solidFill>
                        </a:rPr>
                        <a:t>Percentage of job ads requiring </a:t>
                      </a:r>
                      <a:r>
                        <a:rPr lang="en-US" u="sng" dirty="0">
                          <a:solidFill>
                            <a:schemeClr val="bg1"/>
                          </a:solidFill>
                        </a:rPr>
                        <a:t>definitely</a:t>
                      </a:r>
                      <a:r>
                        <a:rPr lang="en-US" u="none" dirty="0">
                          <a:solidFill>
                            <a:schemeClr val="bg1"/>
                          </a:solidFill>
                        </a:rPr>
                        <a:t> digital skill</a:t>
                      </a:r>
                      <a:endParaRPr lang="en-US" dirty="0">
                        <a:solidFill>
                          <a:schemeClr val="bg1"/>
                        </a:solidFill>
                      </a:endParaRPr>
                    </a:p>
                  </a:txBody>
                  <a:tcPr/>
                </a:tc>
                <a:extLst>
                  <a:ext uri="{0D108BD9-81ED-4DB2-BD59-A6C34878D82A}">
                    <a16:rowId xmlns:a16="http://schemas.microsoft.com/office/drawing/2014/main" val="395679556"/>
                  </a:ext>
                </a:extLst>
              </a:tr>
              <a:tr h="370840">
                <a:tc>
                  <a:txBody>
                    <a:bodyPr/>
                    <a:lstStyle/>
                    <a:p>
                      <a:r>
                        <a:rPr lang="en-US"/>
                        <a:t>High school diploma</a:t>
                      </a:r>
                    </a:p>
                  </a:txBody>
                  <a:tcPr/>
                </a:tc>
                <a:tc>
                  <a:txBody>
                    <a:bodyPr/>
                    <a:lstStyle/>
                    <a:p>
                      <a:r>
                        <a:rPr lang="en-US"/>
                        <a:t>94%</a:t>
                      </a:r>
                    </a:p>
                  </a:txBody>
                  <a:tcPr/>
                </a:tc>
                <a:tc>
                  <a:txBody>
                    <a:bodyPr/>
                    <a:lstStyle/>
                    <a:p>
                      <a:r>
                        <a:rPr lang="en-US"/>
                        <a:t>46%</a:t>
                      </a:r>
                    </a:p>
                  </a:txBody>
                  <a:tcPr/>
                </a:tc>
                <a:extLst>
                  <a:ext uri="{0D108BD9-81ED-4DB2-BD59-A6C34878D82A}">
                    <a16:rowId xmlns:a16="http://schemas.microsoft.com/office/drawing/2014/main" val="1706132543"/>
                  </a:ext>
                </a:extLst>
              </a:tr>
              <a:tr h="370840">
                <a:tc>
                  <a:txBody>
                    <a:bodyPr/>
                    <a:lstStyle/>
                    <a:p>
                      <a:r>
                        <a:rPr lang="en-US"/>
                        <a:t>Associate’s degree</a:t>
                      </a:r>
                    </a:p>
                  </a:txBody>
                  <a:tcPr/>
                </a:tc>
                <a:tc>
                  <a:txBody>
                    <a:bodyPr/>
                    <a:lstStyle/>
                    <a:p>
                      <a:r>
                        <a:rPr lang="en-US"/>
                        <a:t>97%</a:t>
                      </a:r>
                    </a:p>
                  </a:txBody>
                  <a:tcPr/>
                </a:tc>
                <a:tc>
                  <a:txBody>
                    <a:bodyPr/>
                    <a:lstStyle/>
                    <a:p>
                      <a:r>
                        <a:rPr lang="en-US"/>
                        <a:t>47%</a:t>
                      </a:r>
                    </a:p>
                  </a:txBody>
                  <a:tcPr/>
                </a:tc>
                <a:extLst>
                  <a:ext uri="{0D108BD9-81ED-4DB2-BD59-A6C34878D82A}">
                    <a16:rowId xmlns:a16="http://schemas.microsoft.com/office/drawing/2014/main" val="2137519363"/>
                  </a:ext>
                </a:extLst>
              </a:tr>
              <a:tr h="370840">
                <a:tc>
                  <a:txBody>
                    <a:bodyPr/>
                    <a:lstStyle/>
                    <a:p>
                      <a:r>
                        <a:rPr lang="en-US"/>
                        <a:t>Bachelor’s degree</a:t>
                      </a:r>
                    </a:p>
                  </a:txBody>
                  <a:tcPr/>
                </a:tc>
                <a:tc>
                  <a:txBody>
                    <a:bodyPr/>
                    <a:lstStyle/>
                    <a:p>
                      <a:r>
                        <a:rPr lang="en-US"/>
                        <a:t>99%</a:t>
                      </a:r>
                    </a:p>
                  </a:txBody>
                  <a:tcPr/>
                </a:tc>
                <a:tc>
                  <a:txBody>
                    <a:bodyPr/>
                    <a:lstStyle/>
                    <a:p>
                      <a:r>
                        <a:rPr lang="en-US"/>
                        <a:t>74%</a:t>
                      </a:r>
                    </a:p>
                  </a:txBody>
                  <a:tcPr/>
                </a:tc>
                <a:extLst>
                  <a:ext uri="{0D108BD9-81ED-4DB2-BD59-A6C34878D82A}">
                    <a16:rowId xmlns:a16="http://schemas.microsoft.com/office/drawing/2014/main" val="3094938508"/>
                  </a:ext>
                </a:extLst>
              </a:tr>
              <a:tr h="370840">
                <a:tc>
                  <a:txBody>
                    <a:bodyPr/>
                    <a:lstStyle/>
                    <a:p>
                      <a:r>
                        <a:rPr lang="en-US"/>
                        <a:t>Master’s degree</a:t>
                      </a:r>
                    </a:p>
                  </a:txBody>
                  <a:tcPr/>
                </a:tc>
                <a:tc>
                  <a:txBody>
                    <a:bodyPr/>
                    <a:lstStyle/>
                    <a:p>
                      <a:r>
                        <a:rPr lang="en-US"/>
                        <a:t>97%</a:t>
                      </a:r>
                    </a:p>
                  </a:txBody>
                  <a:tcPr/>
                </a:tc>
                <a:tc>
                  <a:txBody>
                    <a:bodyPr/>
                    <a:lstStyle/>
                    <a:p>
                      <a:r>
                        <a:rPr lang="en-US"/>
                        <a:t>46%</a:t>
                      </a:r>
                    </a:p>
                  </a:txBody>
                  <a:tcPr/>
                </a:tc>
                <a:extLst>
                  <a:ext uri="{0D108BD9-81ED-4DB2-BD59-A6C34878D82A}">
                    <a16:rowId xmlns:a16="http://schemas.microsoft.com/office/drawing/2014/main" val="2783602939"/>
                  </a:ext>
                </a:extLst>
              </a:tr>
              <a:tr h="370840">
                <a:tc>
                  <a:txBody>
                    <a:bodyPr/>
                    <a:lstStyle/>
                    <a:p>
                      <a:r>
                        <a:rPr lang="en-US"/>
                        <a:t>Ph.D.</a:t>
                      </a:r>
                    </a:p>
                  </a:txBody>
                  <a:tcPr/>
                </a:tc>
                <a:tc>
                  <a:txBody>
                    <a:bodyPr/>
                    <a:lstStyle/>
                    <a:p>
                      <a:r>
                        <a:rPr lang="en-US"/>
                        <a:t>97%</a:t>
                      </a:r>
                    </a:p>
                  </a:txBody>
                  <a:tcPr/>
                </a:tc>
                <a:tc>
                  <a:txBody>
                    <a:bodyPr/>
                    <a:lstStyle/>
                    <a:p>
                      <a:r>
                        <a:rPr lang="en-US" dirty="0"/>
                        <a:t>39%</a:t>
                      </a:r>
                    </a:p>
                  </a:txBody>
                  <a:tcPr/>
                </a:tc>
                <a:extLst>
                  <a:ext uri="{0D108BD9-81ED-4DB2-BD59-A6C34878D82A}">
                    <a16:rowId xmlns:a16="http://schemas.microsoft.com/office/drawing/2014/main" val="3471618741"/>
                  </a:ext>
                </a:extLst>
              </a:tr>
            </a:tbl>
          </a:graphicData>
        </a:graphic>
      </p:graphicFrame>
      <p:sp>
        <p:nvSpPr>
          <p:cNvPr id="7" name="Oval 6" descr="Orange circle that is around the words High School Diploma and Associate's Degree.">
            <a:extLst>
              <a:ext uri="{FF2B5EF4-FFF2-40B4-BE49-F238E27FC236}">
                <a16:creationId xmlns:a16="http://schemas.microsoft.com/office/drawing/2014/main" id="{72642695-57F8-F3BE-AD0B-8C7D4B5F2B41}"/>
              </a:ext>
            </a:extLst>
          </p:cNvPr>
          <p:cNvSpPr/>
          <p:nvPr/>
        </p:nvSpPr>
        <p:spPr>
          <a:xfrm>
            <a:off x="794360" y="3598606"/>
            <a:ext cx="9085006" cy="884904"/>
          </a:xfrm>
          <a:prstGeom prst="ellipse">
            <a:avLst/>
          </a:prstGeom>
          <a:noFill/>
          <a:ln w="476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468430-4465-82C7-7628-25E762F5A7D6}"/>
              </a:ext>
            </a:extLst>
          </p:cNvPr>
          <p:cNvSpPr txBox="1"/>
          <p:nvPr/>
        </p:nvSpPr>
        <p:spPr>
          <a:xfrm>
            <a:off x="319548" y="6408173"/>
            <a:ext cx="7772400" cy="276999"/>
          </a:xfrm>
          <a:prstGeom prst="rect">
            <a:avLst/>
          </a:prstGeom>
          <a:noFill/>
        </p:spPr>
        <p:txBody>
          <a:bodyPr wrap="square" rtlCol="0">
            <a:spAutoFit/>
          </a:bodyPr>
          <a:lstStyle/>
          <a:p>
            <a:r>
              <a:rPr lang="en-US" sz="1200" i="1"/>
              <a:t>National data. For details, see full report: </a:t>
            </a:r>
            <a:r>
              <a:rPr lang="en-US" sz="1200" b="1" i="1"/>
              <a:t>Closing the Digital Skill Divide </a:t>
            </a:r>
            <a:r>
              <a:rPr lang="en-US" sz="1200" i="1"/>
              <a:t>(National Skills Coalition, 2023.)</a:t>
            </a:r>
          </a:p>
        </p:txBody>
      </p:sp>
    </p:spTree>
    <p:extLst>
      <p:ext uri="{BB962C8B-B14F-4D97-AF65-F5344CB8AC3E}">
        <p14:creationId xmlns:p14="http://schemas.microsoft.com/office/powerpoint/2010/main" val="325090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F5AC-4DCE-434F-A296-71EFC6F1FDDB}"/>
              </a:ext>
            </a:extLst>
          </p:cNvPr>
          <p:cNvSpPr>
            <a:spLocks noGrp="1"/>
          </p:cNvSpPr>
          <p:nvPr>
            <p:ph type="title"/>
          </p:nvPr>
        </p:nvSpPr>
        <p:spPr>
          <a:xfrm>
            <a:off x="640397" y="654092"/>
            <a:ext cx="10263188" cy="1180105"/>
          </a:xfrm>
        </p:spPr>
        <p:txBody>
          <a:bodyPr>
            <a:normAutofit fontScale="90000"/>
          </a:bodyPr>
          <a:lstStyle/>
          <a:p>
            <a:r>
              <a:rPr lang="en-US" sz="4000" dirty="0"/>
              <a:t>Learn more in our full report:</a:t>
            </a:r>
            <a:br>
              <a:rPr lang="en-US" sz="4000" dirty="0"/>
            </a:br>
            <a:r>
              <a:rPr lang="en-US" sz="4000" i="1" dirty="0"/>
              <a:t>Closing the Digital Skill Divide</a:t>
            </a:r>
            <a:endParaRPr lang="en-US" sz="4000" dirty="0"/>
          </a:p>
        </p:txBody>
      </p:sp>
      <p:pic>
        <p:nvPicPr>
          <p:cNvPr id="6" name="Picture 5" descr="A person sitting at a desk">
            <a:hlinkClick r:id="rId2"/>
            <a:extLst>
              <a:ext uri="{FF2B5EF4-FFF2-40B4-BE49-F238E27FC236}">
                <a16:creationId xmlns:a16="http://schemas.microsoft.com/office/drawing/2014/main" id="{CCAA7BDD-A95F-FE96-693B-CD234277D261}"/>
              </a:ext>
            </a:extLst>
          </p:cNvPr>
          <p:cNvPicPr>
            <a:picLocks noChangeAspect="1"/>
          </p:cNvPicPr>
          <p:nvPr/>
        </p:nvPicPr>
        <p:blipFill>
          <a:blip r:embed="rId3"/>
          <a:stretch>
            <a:fillRect/>
          </a:stretch>
        </p:blipFill>
        <p:spPr>
          <a:xfrm>
            <a:off x="1587508" y="2156795"/>
            <a:ext cx="3337975" cy="4350244"/>
          </a:xfrm>
          <a:prstGeom prst="rect">
            <a:avLst/>
          </a:prstGeom>
        </p:spPr>
      </p:pic>
      <p:sp>
        <p:nvSpPr>
          <p:cNvPr id="5" name="TextBox 4">
            <a:extLst>
              <a:ext uri="{FF2B5EF4-FFF2-40B4-BE49-F238E27FC236}">
                <a16:creationId xmlns:a16="http://schemas.microsoft.com/office/drawing/2014/main" id="{78E22ED3-E484-A772-3036-7614DA5B557E}"/>
              </a:ext>
            </a:extLst>
          </p:cNvPr>
          <p:cNvSpPr txBox="1"/>
          <p:nvPr/>
        </p:nvSpPr>
        <p:spPr>
          <a:xfrm>
            <a:off x="5598893" y="3808697"/>
            <a:ext cx="6375463" cy="523220"/>
          </a:xfrm>
          <a:prstGeom prst="rect">
            <a:avLst/>
          </a:prstGeom>
          <a:noFill/>
        </p:spPr>
        <p:txBody>
          <a:bodyPr wrap="none" rtlCol="0">
            <a:spAutoFit/>
          </a:bodyPr>
          <a:lstStyle/>
          <a:p>
            <a:r>
              <a:rPr lang="en-US" sz="2800" b="1" dirty="0">
                <a:solidFill>
                  <a:schemeClr val="accent1"/>
                </a:solidFill>
                <a:hlinkClick r:id="rId4">
                  <a:extLst>
                    <a:ext uri="{A12FA001-AC4F-418D-AE19-62706E023703}">
                      <ahyp:hlinkClr xmlns:ahyp="http://schemas.microsoft.com/office/drawing/2018/hyperlinkcolor" val="tx"/>
                    </a:ext>
                  </a:extLst>
                </a:hlinkClick>
              </a:rPr>
              <a:t>https://tinyurl.com/DigitalSkillDivide</a:t>
            </a:r>
            <a:endParaRPr lang="en-US" sz="2800" b="1" dirty="0">
              <a:solidFill>
                <a:schemeClr val="accent1"/>
              </a:solidFill>
            </a:endParaRPr>
          </a:p>
        </p:txBody>
      </p:sp>
    </p:spTree>
    <p:extLst>
      <p:ext uri="{BB962C8B-B14F-4D97-AF65-F5344CB8AC3E}">
        <p14:creationId xmlns:p14="http://schemas.microsoft.com/office/powerpoint/2010/main" val="1486260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25C0A-9755-27D4-2FA1-E706CAB8B2E0}"/>
              </a:ext>
            </a:extLst>
          </p:cNvPr>
          <p:cNvSpPr txBox="1">
            <a:spLocks/>
          </p:cNvSpPr>
          <p:nvPr/>
        </p:nvSpPr>
        <p:spPr>
          <a:xfrm>
            <a:off x="640397" y="654092"/>
            <a:ext cx="10263188" cy="118010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2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4000" dirty="0"/>
              <a:t>How can adult education leaders </a:t>
            </a:r>
          </a:p>
          <a:p>
            <a:r>
              <a:rPr lang="en-US" sz="4000" dirty="0"/>
              <a:t>take action? </a:t>
            </a:r>
          </a:p>
        </p:txBody>
      </p:sp>
      <p:sp>
        <p:nvSpPr>
          <p:cNvPr id="7" name="Title 1">
            <a:extLst>
              <a:ext uri="{FF2B5EF4-FFF2-40B4-BE49-F238E27FC236}">
                <a16:creationId xmlns:a16="http://schemas.microsoft.com/office/drawing/2014/main" id="{1D8C7067-FC16-452C-BEF3-4C92DE7381E5}"/>
              </a:ext>
            </a:extLst>
          </p:cNvPr>
          <p:cNvSpPr>
            <a:spLocks noGrp="1"/>
          </p:cNvSpPr>
          <p:nvPr>
            <p:ph type="title"/>
          </p:nvPr>
        </p:nvSpPr>
        <p:spPr>
          <a:xfrm>
            <a:off x="558800" y="3556000"/>
            <a:ext cx="4648842" cy="1811941"/>
          </a:xfrm>
          <a:noFill/>
        </p:spPr>
        <p:txBody>
          <a:bodyPr>
            <a:normAutofit/>
          </a:bodyPr>
          <a:lstStyle/>
          <a:p>
            <a:r>
              <a:rPr lang="en-US" sz="3200" b="1" dirty="0">
                <a:solidFill>
                  <a:schemeClr val="tx1"/>
                </a:solidFill>
                <a:latin typeface="+mj-lt"/>
              </a:rPr>
              <a:t>1. Start preparing now for competitive grant opportunities in 2024.</a:t>
            </a:r>
          </a:p>
        </p:txBody>
      </p:sp>
      <p:pic>
        <p:nvPicPr>
          <p:cNvPr id="3" name="Picture 2" descr="Two people looking at a computer">
            <a:extLst>
              <a:ext uri="{FF2B5EF4-FFF2-40B4-BE49-F238E27FC236}">
                <a16:creationId xmlns:a16="http://schemas.microsoft.com/office/drawing/2014/main" id="{1533DED1-5083-6952-3B36-6B124D2A9227}"/>
              </a:ext>
            </a:extLst>
          </p:cNvPr>
          <p:cNvPicPr>
            <a:picLocks noChangeAspect="1"/>
          </p:cNvPicPr>
          <p:nvPr/>
        </p:nvPicPr>
        <p:blipFill>
          <a:blip r:embed="rId3"/>
          <a:stretch>
            <a:fillRect/>
          </a:stretch>
        </p:blipFill>
        <p:spPr>
          <a:xfrm>
            <a:off x="6009640" y="2590800"/>
            <a:ext cx="5623560" cy="3749040"/>
          </a:xfrm>
          <a:prstGeom prst="rect">
            <a:avLst/>
          </a:prstGeom>
        </p:spPr>
      </p:pic>
    </p:spTree>
    <p:extLst>
      <p:ext uri="{BB962C8B-B14F-4D97-AF65-F5344CB8AC3E}">
        <p14:creationId xmlns:p14="http://schemas.microsoft.com/office/powerpoint/2010/main" val="3247116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40DFF0-8E1D-47B3-B6A2-2C5692EB71A1}"/>
              </a:ext>
            </a:extLst>
          </p:cNvPr>
          <p:cNvSpPr>
            <a:spLocks noGrp="1"/>
          </p:cNvSpPr>
          <p:nvPr>
            <p:ph type="title"/>
          </p:nvPr>
        </p:nvSpPr>
        <p:spPr>
          <a:xfrm>
            <a:off x="459582" y="704216"/>
            <a:ext cx="9886627" cy="1168977"/>
          </a:xfrm>
        </p:spPr>
        <p:txBody>
          <a:bodyPr>
            <a:normAutofit fontScale="90000"/>
          </a:bodyPr>
          <a:lstStyle/>
          <a:p>
            <a:r>
              <a:rPr lang="en-US" sz="4000" dirty="0"/>
              <a:t>2. Advocate for investment in proven digital skill-building strategies:</a:t>
            </a:r>
          </a:p>
        </p:txBody>
      </p:sp>
      <p:pic>
        <p:nvPicPr>
          <p:cNvPr id="2050" name="Picture 2" descr="Image result for Boosting digital skills in the workplace">
            <a:hlinkClick r:id="rId3"/>
            <a:extLst>
              <a:ext uri="{FF2B5EF4-FFF2-40B4-BE49-F238E27FC236}">
                <a16:creationId xmlns:a16="http://schemas.microsoft.com/office/drawing/2014/main" id="{2C84580D-D1EA-4722-AE9C-1EEDABA75D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356" y="2512738"/>
            <a:ext cx="4910137" cy="2916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89101F-3495-4C30-B8F5-13D370778DFE}"/>
              </a:ext>
            </a:extLst>
          </p:cNvPr>
          <p:cNvSpPr txBox="1"/>
          <p:nvPr/>
        </p:nvSpPr>
        <p:spPr>
          <a:xfrm>
            <a:off x="6706509" y="2383531"/>
            <a:ext cx="5166404" cy="449353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1" i="0" u="none" strike="noStrike" kern="1200" cap="none" spc="0" normalizeH="0" baseline="0" noProof="0" dirty="0">
                <a:ln>
                  <a:noFill/>
                </a:ln>
                <a:effectLst/>
                <a:uLnTx/>
                <a:uFillTx/>
                <a:latin typeface="+mj-lt"/>
                <a:ea typeface="+mn-ea"/>
                <a:cs typeface="+mn-cs"/>
              </a:rPr>
              <a:t>Industry sector partnerships</a:t>
            </a:r>
            <a:r>
              <a:rPr kumimoji="0" lang="en-US" sz="2600" b="0" i="0" u="none" strike="noStrike" kern="1200" cap="none" spc="0" normalizeH="0" baseline="0" noProof="0" dirty="0">
                <a:ln>
                  <a:noFill/>
                </a:ln>
                <a:effectLst/>
                <a:uLnTx/>
                <a:uFillTx/>
                <a:latin typeface="+mj-lt"/>
                <a:ea typeface="+mn-ea"/>
                <a:cs typeface="+mn-cs"/>
              </a:rPr>
              <a:t> between educational institutions and employers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600" b="0" i="0" u="none" strike="noStrike" kern="1200" cap="none" spc="0" normalizeH="0" baseline="0" noProof="0" dirty="0">
              <a:ln>
                <a:noFill/>
              </a:ln>
              <a:effectLst/>
              <a:uLnTx/>
              <a:uFillTx/>
              <a:latin typeface="+mj-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1" i="0" u="none" strike="noStrike" kern="1200" cap="none" spc="0" normalizeH="0" baseline="0" noProof="0" dirty="0">
                <a:ln>
                  <a:noFill/>
                </a:ln>
                <a:effectLst/>
                <a:uLnTx/>
                <a:uFillTx/>
                <a:latin typeface="+mj-lt"/>
                <a:ea typeface="+mn-ea"/>
                <a:cs typeface="+mn-cs"/>
              </a:rPr>
              <a:t>Contextualized</a:t>
            </a:r>
            <a:r>
              <a:rPr kumimoji="0" lang="en-US" sz="2600" b="0" i="0" u="none" strike="noStrike" kern="1200" cap="none" spc="0" normalizeH="0" baseline="0" noProof="0" dirty="0">
                <a:ln>
                  <a:noFill/>
                </a:ln>
                <a:effectLst/>
                <a:uLnTx/>
                <a:uFillTx/>
                <a:latin typeface="+mj-lt"/>
                <a:ea typeface="+mn-ea"/>
                <a:cs typeface="+mn-cs"/>
              </a:rPr>
              <a:t> and integrated learning such as IET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600" b="0" i="0" u="none" strike="noStrike" kern="1200" cap="none" spc="0" normalizeH="0" baseline="0" noProof="0" dirty="0">
              <a:ln>
                <a:noFill/>
              </a:ln>
              <a:effectLst/>
              <a:uLnTx/>
              <a:uFillTx/>
              <a:latin typeface="+mj-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600" b="1" i="0" u="none" strike="noStrike" kern="1200" cap="none" spc="0" normalizeH="0" baseline="0" noProof="0" dirty="0">
                <a:ln>
                  <a:noFill/>
                </a:ln>
                <a:effectLst/>
                <a:uLnTx/>
                <a:uFillTx/>
                <a:latin typeface="+mj-lt"/>
                <a:ea typeface="+mn-ea"/>
                <a:cs typeface="+mn-cs"/>
              </a:rPr>
              <a:t>Industry-recognized credentials </a:t>
            </a:r>
            <a:r>
              <a:rPr kumimoji="0" lang="en-US" sz="2600" i="0" u="none" strike="noStrike" kern="1200" cap="none" spc="0" normalizeH="0" baseline="0" noProof="0" dirty="0">
                <a:ln>
                  <a:noFill/>
                </a:ln>
                <a:effectLst/>
                <a:uLnTx/>
                <a:uFillTx/>
                <a:latin typeface="+mj-lt"/>
                <a:ea typeface="+mn-ea"/>
                <a:cs typeface="+mn-cs"/>
              </a:rPr>
              <a:t>that are </a:t>
            </a:r>
            <a:r>
              <a:rPr kumimoji="0" lang="en-US" sz="2600" b="1" i="0" u="none" strike="noStrike" kern="1200" cap="none" spc="0" normalizeH="0" baseline="0" noProof="0" dirty="0">
                <a:ln>
                  <a:noFill/>
                </a:ln>
                <a:effectLst/>
                <a:uLnTx/>
                <a:uFillTx/>
                <a:latin typeface="+mj-lt"/>
                <a:ea typeface="+mn-ea"/>
                <a:cs typeface="+mn-cs"/>
              </a:rPr>
              <a:t>portable</a:t>
            </a:r>
            <a:r>
              <a:rPr kumimoji="0" lang="en-US" sz="2600" i="0" u="none" strike="noStrike" kern="1200" cap="none" spc="0" normalizeH="0" baseline="0" noProof="0" dirty="0">
                <a:ln>
                  <a:noFill/>
                </a:ln>
                <a:effectLst/>
                <a:uLnTx/>
                <a:uFillTx/>
                <a:latin typeface="+mj-lt"/>
                <a:ea typeface="+mn-ea"/>
                <a:cs typeface="+mn-cs"/>
              </a:rPr>
              <a:t> and </a:t>
            </a:r>
            <a:r>
              <a:rPr lang="en-US" sz="2600" b="1" dirty="0">
                <a:latin typeface="+mj-lt"/>
              </a:rPr>
              <a:t>stackable</a:t>
            </a:r>
            <a:endParaRPr kumimoji="0" lang="en-US" sz="2600" b="0" i="0" u="none" strike="noStrike" kern="1200" cap="none" spc="0" normalizeH="0" baseline="0" noProof="0" dirty="0">
              <a:ln>
                <a:noFill/>
              </a:ln>
              <a:effectLst/>
              <a:uLnTx/>
              <a:uFillTx/>
              <a:latin typeface="+mj-lt"/>
              <a:ea typeface="+mn-ea"/>
              <a:cs typeface="+mn-cs"/>
            </a:endParaRPr>
          </a:p>
        </p:txBody>
      </p:sp>
      <p:sp>
        <p:nvSpPr>
          <p:cNvPr id="4" name="TextBox 3">
            <a:extLst>
              <a:ext uri="{FF2B5EF4-FFF2-40B4-BE49-F238E27FC236}">
                <a16:creationId xmlns:a16="http://schemas.microsoft.com/office/drawing/2014/main" id="{A1962564-CD41-4ECF-94D6-C531708E251B}"/>
              </a:ext>
            </a:extLst>
          </p:cNvPr>
          <p:cNvSpPr txBox="1"/>
          <p:nvPr/>
        </p:nvSpPr>
        <p:spPr>
          <a:xfrm>
            <a:off x="1171576" y="5830628"/>
            <a:ext cx="3543300" cy="646331"/>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Roboto"/>
                <a:ea typeface="+mn-ea"/>
                <a:cs typeface="+mn-cs"/>
              </a:rPr>
              <a:t>More details in this report: </a:t>
            </a:r>
            <a:r>
              <a:rPr kumimoji="0" lang="en-US" sz="1800" b="1" i="0" u="none" strike="noStrike" kern="1200" cap="none" spc="0" normalizeH="0" baseline="0" noProof="0" dirty="0">
                <a:ln>
                  <a:noFill/>
                </a:ln>
                <a:effectLst/>
                <a:uLnTx/>
                <a:uFillTx/>
                <a:latin typeface="Roboto"/>
                <a:ea typeface="+mn-ea"/>
                <a:cs typeface="+mn-cs"/>
                <a:hlinkClick r:id="rId5">
                  <a:extLst>
                    <a:ext uri="{A12FA001-AC4F-418D-AE19-62706E023703}">
                      <ahyp:hlinkClr xmlns:ahyp="http://schemas.microsoft.com/office/drawing/2018/hyperlinkcolor" val="tx"/>
                    </a:ext>
                  </a:extLst>
                </a:hlinkClick>
              </a:rPr>
              <a:t>www.tinyurl.com/BoostingDL</a:t>
            </a:r>
            <a:endParaRPr kumimoji="0" lang="en-US" sz="1800" b="1" i="0" u="none" strike="noStrike" kern="1200" cap="none" spc="0" normalizeH="0" baseline="0" noProof="0" dirty="0">
              <a:ln>
                <a:noFill/>
              </a:ln>
              <a:effectLst/>
              <a:uLnTx/>
              <a:uFillTx/>
              <a:latin typeface="Roboto"/>
              <a:ea typeface="+mn-ea"/>
              <a:cs typeface="+mn-cs"/>
            </a:endParaRPr>
          </a:p>
        </p:txBody>
      </p:sp>
    </p:spTree>
    <p:extLst>
      <p:ext uri="{BB962C8B-B14F-4D97-AF65-F5344CB8AC3E}">
        <p14:creationId xmlns:p14="http://schemas.microsoft.com/office/powerpoint/2010/main" val="2609134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13E8-37CE-412E-EA2C-6D6897A16138}"/>
              </a:ext>
            </a:extLst>
          </p:cNvPr>
          <p:cNvSpPr txBox="1">
            <a:spLocks/>
          </p:cNvSpPr>
          <p:nvPr/>
        </p:nvSpPr>
        <p:spPr>
          <a:xfrm>
            <a:off x="640397" y="654092"/>
            <a:ext cx="10263188" cy="118010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2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4000" dirty="0"/>
              <a:t>3. Ensure adult learners can qualify for new broadband workforce jobs</a:t>
            </a:r>
          </a:p>
        </p:txBody>
      </p:sp>
      <p:pic>
        <p:nvPicPr>
          <p:cNvPr id="8" name="Picture 7" descr="Two people wearing hard hats and holding a piece of paper">
            <a:extLst>
              <a:ext uri="{FF2B5EF4-FFF2-40B4-BE49-F238E27FC236}">
                <a16:creationId xmlns:a16="http://schemas.microsoft.com/office/drawing/2014/main" id="{1662FE96-A7E2-C357-A193-C84FC8D1F095}"/>
              </a:ext>
            </a:extLst>
          </p:cNvPr>
          <p:cNvPicPr>
            <a:picLocks noChangeAspect="1"/>
          </p:cNvPicPr>
          <p:nvPr/>
        </p:nvPicPr>
        <p:blipFill>
          <a:blip r:embed="rId3"/>
          <a:stretch>
            <a:fillRect/>
          </a:stretch>
        </p:blipFill>
        <p:spPr>
          <a:xfrm>
            <a:off x="518160" y="2326640"/>
            <a:ext cx="6553200" cy="4368800"/>
          </a:xfrm>
          <a:prstGeom prst="rect">
            <a:avLst/>
          </a:prstGeom>
        </p:spPr>
      </p:pic>
      <p:sp>
        <p:nvSpPr>
          <p:cNvPr id="7" name="Title 1">
            <a:extLst>
              <a:ext uri="{FF2B5EF4-FFF2-40B4-BE49-F238E27FC236}">
                <a16:creationId xmlns:a16="http://schemas.microsoft.com/office/drawing/2014/main" id="{1D8C7067-FC16-452C-BEF3-4C92DE7381E5}"/>
              </a:ext>
            </a:extLst>
          </p:cNvPr>
          <p:cNvSpPr>
            <a:spLocks noGrp="1"/>
          </p:cNvSpPr>
          <p:nvPr>
            <p:ph type="title"/>
          </p:nvPr>
        </p:nvSpPr>
        <p:spPr>
          <a:xfrm>
            <a:off x="7503160" y="2905760"/>
            <a:ext cx="4170680" cy="3291281"/>
          </a:xfrm>
          <a:noFill/>
        </p:spPr>
        <p:txBody>
          <a:bodyPr>
            <a:normAutofit/>
          </a:bodyPr>
          <a:lstStyle/>
          <a:p>
            <a:r>
              <a:rPr lang="en-US" sz="3200" b="1" dirty="0">
                <a:solidFill>
                  <a:schemeClr val="tx1"/>
                </a:solidFill>
                <a:latin typeface="+mj-lt"/>
              </a:rPr>
              <a:t>Create or expand work-based learning programs that allow adult learners to upskill without debt. </a:t>
            </a:r>
          </a:p>
        </p:txBody>
      </p:sp>
    </p:spTree>
    <p:extLst>
      <p:ext uri="{BB962C8B-B14F-4D97-AF65-F5344CB8AC3E}">
        <p14:creationId xmlns:p14="http://schemas.microsoft.com/office/powerpoint/2010/main" val="1783980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190E-AD45-3462-F946-937A3F8F51F0}"/>
              </a:ext>
            </a:extLst>
          </p:cNvPr>
          <p:cNvSpPr txBox="1">
            <a:spLocks/>
          </p:cNvSpPr>
          <p:nvPr/>
        </p:nvSpPr>
        <p:spPr>
          <a:xfrm>
            <a:off x="112077" y="766984"/>
            <a:ext cx="10291763" cy="115169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52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4000" dirty="0"/>
              <a:t>4. Collaborate with workforce development stakeholders…</a:t>
            </a:r>
          </a:p>
        </p:txBody>
      </p:sp>
      <p:pic>
        <p:nvPicPr>
          <p:cNvPr id="3" name="Picture 2" descr="A group of people sitting around a table with laptops">
            <a:extLst>
              <a:ext uri="{FF2B5EF4-FFF2-40B4-BE49-F238E27FC236}">
                <a16:creationId xmlns:a16="http://schemas.microsoft.com/office/drawing/2014/main" id="{D19E697D-7DEC-9D62-D6A9-ECB56F6D8AE8}"/>
              </a:ext>
            </a:extLst>
          </p:cNvPr>
          <p:cNvPicPr>
            <a:picLocks noChangeAspect="1"/>
          </p:cNvPicPr>
          <p:nvPr/>
        </p:nvPicPr>
        <p:blipFill>
          <a:blip r:embed="rId3"/>
          <a:stretch>
            <a:fillRect/>
          </a:stretch>
        </p:blipFill>
        <p:spPr>
          <a:xfrm>
            <a:off x="661875" y="2357497"/>
            <a:ext cx="6165645" cy="4113641"/>
          </a:xfrm>
          <a:prstGeom prst="rect">
            <a:avLst/>
          </a:prstGeom>
        </p:spPr>
      </p:pic>
      <p:sp>
        <p:nvSpPr>
          <p:cNvPr id="7" name="Title 1">
            <a:extLst>
              <a:ext uri="{FF2B5EF4-FFF2-40B4-BE49-F238E27FC236}">
                <a16:creationId xmlns:a16="http://schemas.microsoft.com/office/drawing/2014/main" id="{1D8C7067-FC16-452C-BEF3-4C92DE7381E5}"/>
              </a:ext>
            </a:extLst>
          </p:cNvPr>
          <p:cNvSpPr>
            <a:spLocks noGrp="1"/>
          </p:cNvSpPr>
          <p:nvPr>
            <p:ph type="title"/>
          </p:nvPr>
        </p:nvSpPr>
        <p:spPr>
          <a:xfrm>
            <a:off x="7302561" y="3141003"/>
            <a:ext cx="4564319" cy="2568917"/>
          </a:xfrm>
          <a:noFill/>
        </p:spPr>
        <p:txBody>
          <a:bodyPr>
            <a:normAutofit fontScale="90000"/>
          </a:bodyPr>
          <a:lstStyle/>
          <a:p>
            <a:r>
              <a:rPr lang="en-US" sz="3200" b="1" dirty="0">
                <a:solidFill>
                  <a:schemeClr val="tx1"/>
                </a:solidFill>
                <a:latin typeface="+mj-lt"/>
              </a:rPr>
              <a:t>…to establish industry partnerships for broadband workforce development, and increase their capacity to engage in equity-advancing practices.</a:t>
            </a:r>
          </a:p>
        </p:txBody>
      </p:sp>
    </p:spTree>
    <p:extLst>
      <p:ext uri="{BB962C8B-B14F-4D97-AF65-F5344CB8AC3E}">
        <p14:creationId xmlns:p14="http://schemas.microsoft.com/office/powerpoint/2010/main" val="1837055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Man in yellow hard hat.">
            <a:extLst>
              <a:ext uri="{FF2B5EF4-FFF2-40B4-BE49-F238E27FC236}">
                <a16:creationId xmlns:a16="http://schemas.microsoft.com/office/drawing/2014/main" id="{01415265-2F1F-74B5-9EF5-1B4DDC3ED609}"/>
              </a:ext>
            </a:extLst>
          </p:cNvPr>
          <p:cNvPicPr>
            <a:picLocks/>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flipH="1">
            <a:off x="658368" y="1463040"/>
            <a:ext cx="8922512" cy="5394960"/>
          </a:xfrm>
          <a:prstGeom prst="rect">
            <a:avLst/>
          </a:prstGeom>
        </p:spPr>
      </p:pic>
      <p:sp>
        <p:nvSpPr>
          <p:cNvPr id="7" name="Title 1">
            <a:extLst>
              <a:ext uri="{FF2B5EF4-FFF2-40B4-BE49-F238E27FC236}">
                <a16:creationId xmlns:a16="http://schemas.microsoft.com/office/drawing/2014/main" id="{1D8C7067-FC16-452C-BEF3-4C92DE7381E5}"/>
              </a:ext>
            </a:extLst>
          </p:cNvPr>
          <p:cNvSpPr>
            <a:spLocks noGrp="1"/>
          </p:cNvSpPr>
          <p:nvPr>
            <p:ph type="title"/>
          </p:nvPr>
        </p:nvSpPr>
        <p:spPr>
          <a:xfrm>
            <a:off x="6853931" y="3326363"/>
            <a:ext cx="3610869" cy="1702838"/>
          </a:xfrm>
          <a:solidFill>
            <a:schemeClr val="accent1"/>
          </a:solidFill>
        </p:spPr>
        <p:txBody>
          <a:bodyPr>
            <a:normAutofit/>
          </a:bodyPr>
          <a:lstStyle/>
          <a:p>
            <a:r>
              <a:rPr lang="en-US" sz="4000" b="1">
                <a:solidFill>
                  <a:schemeClr val="bg1"/>
                </a:solidFill>
                <a:latin typeface="+mj-lt"/>
              </a:rPr>
              <a:t>Time for your questions!</a:t>
            </a:r>
          </a:p>
        </p:txBody>
      </p:sp>
    </p:spTree>
    <p:extLst>
      <p:ext uri="{BB962C8B-B14F-4D97-AF65-F5344CB8AC3E}">
        <p14:creationId xmlns:p14="http://schemas.microsoft.com/office/powerpoint/2010/main" val="2253669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E6C9D2-04C7-ADF2-658F-628D311C1757}"/>
              </a:ext>
            </a:extLst>
          </p:cNvPr>
          <p:cNvSpPr>
            <a:spLocks noGrp="1"/>
          </p:cNvSpPr>
          <p:nvPr>
            <p:ph type="title"/>
          </p:nvPr>
        </p:nvSpPr>
        <p:spPr/>
        <p:txBody>
          <a:bodyPr/>
          <a:lstStyle/>
          <a:p>
            <a:r>
              <a:rPr lang="en-US" dirty="0"/>
              <a:t>Happenings</a:t>
            </a:r>
          </a:p>
        </p:txBody>
      </p:sp>
      <p:sp>
        <p:nvSpPr>
          <p:cNvPr id="5" name="Content Placeholder 4">
            <a:extLst>
              <a:ext uri="{FF2B5EF4-FFF2-40B4-BE49-F238E27FC236}">
                <a16:creationId xmlns:a16="http://schemas.microsoft.com/office/drawing/2014/main" id="{132B5D17-F8C0-4BBC-9CAA-EA2A5115E08D}"/>
              </a:ext>
            </a:extLst>
          </p:cNvPr>
          <p:cNvSpPr>
            <a:spLocks noGrp="1"/>
          </p:cNvSpPr>
          <p:nvPr>
            <p:ph idx="1"/>
          </p:nvPr>
        </p:nvSpPr>
        <p:spPr/>
        <p:txBody>
          <a:bodyPr>
            <a:normAutofit fontScale="85000" lnSpcReduction="10000"/>
          </a:bodyPr>
          <a:lstStyle/>
          <a:p>
            <a:r>
              <a:rPr lang="en-US" dirty="0"/>
              <a:t>Governor’s Proclamation –AEFL Week Sept 18-23</a:t>
            </a:r>
          </a:p>
          <a:p>
            <a:r>
              <a:rPr lang="en-US" dirty="0"/>
              <a:t>AEL Scholars of the Year Recognition</a:t>
            </a:r>
          </a:p>
          <a:p>
            <a:r>
              <a:rPr lang="en-US" dirty="0"/>
              <a:t>AEL Request For Applications (RFA) Coming Soon! </a:t>
            </a:r>
          </a:p>
          <a:p>
            <a:pPr marL="0" indent="0">
              <a:buNone/>
            </a:pPr>
            <a:endParaRPr lang="en-US" dirty="0"/>
          </a:p>
        </p:txBody>
      </p:sp>
    </p:spTree>
    <p:extLst>
      <p:ext uri="{BB962C8B-B14F-4D97-AF65-F5344CB8AC3E}">
        <p14:creationId xmlns:p14="http://schemas.microsoft.com/office/powerpoint/2010/main" val="947235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4ED101-7C8E-E061-B7F8-01ACBD75CADE}"/>
              </a:ext>
            </a:extLst>
          </p:cNvPr>
          <p:cNvSpPr>
            <a:spLocks noGrp="1"/>
          </p:cNvSpPr>
          <p:nvPr>
            <p:ph type="title"/>
          </p:nvPr>
        </p:nvSpPr>
        <p:spPr>
          <a:xfrm>
            <a:off x="643558" y="636882"/>
            <a:ext cx="8549640" cy="1292500"/>
          </a:xfrm>
        </p:spPr>
        <p:txBody>
          <a:bodyPr>
            <a:noAutofit/>
          </a:bodyPr>
          <a:lstStyle/>
          <a:p>
            <a:r>
              <a:rPr lang="en-US" sz="4400" dirty="0"/>
              <a:t>Knowledge to action: </a:t>
            </a:r>
            <a:br>
              <a:rPr lang="en-US" sz="4400" dirty="0"/>
            </a:br>
            <a:r>
              <a:rPr lang="en-US" sz="4400" dirty="0"/>
              <a:t>Additional resources</a:t>
            </a:r>
          </a:p>
        </p:txBody>
      </p:sp>
      <p:sp>
        <p:nvSpPr>
          <p:cNvPr id="8" name="Content Placeholder 1" descr="Box with 2 bullets the first reads &quot;Check out NSC's Digital Equity Act 101 fact sheet&quot;  The second says &quot;NSC's Digital Equity Act and BEAD recommendations. ">
            <a:extLst>
              <a:ext uri="{FF2B5EF4-FFF2-40B4-BE49-F238E27FC236}">
                <a16:creationId xmlns:a16="http://schemas.microsoft.com/office/drawing/2014/main" id="{453E1029-0739-D52C-1BAB-A6A173F8D840}"/>
              </a:ext>
            </a:extLst>
          </p:cNvPr>
          <p:cNvSpPr txBox="1">
            <a:spLocks/>
          </p:cNvSpPr>
          <p:nvPr/>
        </p:nvSpPr>
        <p:spPr>
          <a:xfrm>
            <a:off x="838200" y="2575560"/>
            <a:ext cx="9079992" cy="3717576"/>
          </a:xfrm>
          <a:prstGeom prst="rect">
            <a:avLst/>
          </a:prstGeom>
        </p:spPr>
        <p:txBody>
          <a:bodyPr vert="horz" lIns="0" tIns="0" rIns="9144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8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18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endParaRPr>
          </a:p>
        </p:txBody>
      </p:sp>
      <p:pic>
        <p:nvPicPr>
          <p:cNvPr id="2" name="Picture 1">
            <a:hlinkClick r:id="rId2"/>
            <a:extLst>
              <a:ext uri="{FF2B5EF4-FFF2-40B4-BE49-F238E27FC236}">
                <a16:creationId xmlns:a16="http://schemas.microsoft.com/office/drawing/2014/main" id="{9B3579F9-9E14-8672-384A-2B0D7E64CD9B}"/>
              </a:ext>
              <a:ext uri="{C183D7F6-B498-43B3-948B-1728B52AA6E4}">
                <adec:decorative xmlns:adec="http://schemas.microsoft.com/office/drawing/2017/decorative" val="1"/>
              </a:ext>
            </a:extLst>
          </p:cNvPr>
          <p:cNvPicPr>
            <a:picLocks noChangeAspect="1"/>
          </p:cNvPicPr>
          <p:nvPr/>
        </p:nvPicPr>
        <p:blipFill rotWithShape="1">
          <a:blip r:embed="rId3"/>
          <a:srcRect t="-1" b="8126"/>
          <a:stretch/>
        </p:blipFill>
        <p:spPr>
          <a:xfrm>
            <a:off x="7738715" y="2502616"/>
            <a:ext cx="2908966" cy="3790520"/>
          </a:xfrm>
          <a:prstGeom prst="rect">
            <a:avLst/>
          </a:prstGeom>
        </p:spPr>
      </p:pic>
      <p:sp>
        <p:nvSpPr>
          <p:cNvPr id="4" name="Content Placeholder 1">
            <a:extLst>
              <a:ext uri="{FF2B5EF4-FFF2-40B4-BE49-F238E27FC236}">
                <a16:creationId xmlns:a16="http://schemas.microsoft.com/office/drawing/2014/main" id="{8A4E7644-FD26-992F-B18B-6E5CDCB7B4E6}"/>
              </a:ext>
              <a:ext uri="{C183D7F6-B498-43B3-948B-1728B52AA6E4}">
                <adec:decorative xmlns:adec="http://schemas.microsoft.com/office/drawing/2017/decorative" val="1"/>
              </a:ext>
            </a:extLst>
          </p:cNvPr>
          <p:cNvSpPr txBox="1">
            <a:spLocks/>
          </p:cNvSpPr>
          <p:nvPr/>
        </p:nvSpPr>
        <p:spPr>
          <a:xfrm>
            <a:off x="838200" y="2982945"/>
            <a:ext cx="5365955" cy="3717576"/>
          </a:xfrm>
          <a:prstGeom prst="rect">
            <a:avLst/>
          </a:prstGeom>
        </p:spPr>
        <p:txBody>
          <a:bodyPr vert="horz" lIns="0" tIns="0" rIns="9144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800"/>
              </a:spcAft>
              <a:buClr>
                <a:srgbClr val="00000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Check out NSC’s </a:t>
            </a:r>
            <a:r>
              <a:rPr kumimoji="0" lang="en-US" sz="28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Arial" panose="020B0604020202020204" pitchFamily="34" charset="0"/>
                <a:hlinkClick r:id="rId4">
                  <a:extLst>
                    <a:ext uri="{A12FA001-AC4F-418D-AE19-62706E023703}">
                      <ahyp:hlinkClr xmlns:ahyp="http://schemas.microsoft.com/office/drawing/2018/hyperlinkcolor" val="tx"/>
                    </a:ext>
                  </a:extLst>
                </a:hlinkClick>
              </a:rPr>
              <a:t>Digital Equity Act 101 fact sheet</a:t>
            </a:r>
            <a:endParaRPr kumimoji="0" lang="en-US" sz="28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1800"/>
              </a:spcAft>
              <a:buClr>
                <a:srgbClr val="00000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NSC’s Digital Equity Act and BEAD </a:t>
            </a:r>
            <a:r>
              <a:rPr kumimoji="0" lang="en-US" sz="2800" b="1" i="0" u="none" strike="noStrike" kern="120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recommendations</a:t>
            </a: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0"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(see right)</a:t>
            </a: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rPr>
              <a:t> may also be helpful </a:t>
            </a:r>
          </a:p>
        </p:txBody>
      </p:sp>
    </p:spTree>
    <p:extLst>
      <p:ext uri="{BB962C8B-B14F-4D97-AF65-F5344CB8AC3E}">
        <p14:creationId xmlns:p14="http://schemas.microsoft.com/office/powerpoint/2010/main" val="713237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7A2620-827D-4695-88AB-C72C4B2862CB}"/>
              </a:ext>
            </a:extLst>
          </p:cNvPr>
          <p:cNvSpPr>
            <a:spLocks noGrp="1"/>
          </p:cNvSpPr>
          <p:nvPr>
            <p:ph type="title"/>
          </p:nvPr>
        </p:nvSpPr>
        <p:spPr>
          <a:xfrm>
            <a:off x="838200" y="734420"/>
            <a:ext cx="9244263" cy="1142506"/>
          </a:xfrm>
        </p:spPr>
        <p:txBody>
          <a:bodyPr/>
          <a:lstStyle/>
          <a:p>
            <a:r>
              <a:rPr lang="en-US" dirty="0"/>
              <a:t>Stay in touch</a:t>
            </a:r>
          </a:p>
        </p:txBody>
      </p:sp>
      <p:graphicFrame>
        <p:nvGraphicFramePr>
          <p:cNvPr id="6" name="Table 4">
            <a:extLst>
              <a:ext uri="{FF2B5EF4-FFF2-40B4-BE49-F238E27FC236}">
                <a16:creationId xmlns:a16="http://schemas.microsoft.com/office/drawing/2014/main" id="{C67832D4-8B29-4E95-0611-B93C0166E2CA}"/>
              </a:ext>
            </a:extLst>
          </p:cNvPr>
          <p:cNvGraphicFramePr>
            <a:graphicFrameLocks noGrp="1"/>
          </p:cNvGraphicFramePr>
          <p:nvPr/>
        </p:nvGraphicFramePr>
        <p:xfrm>
          <a:off x="838199" y="2409919"/>
          <a:ext cx="10724147" cy="4053999"/>
        </p:xfrm>
        <a:graphic>
          <a:graphicData uri="http://schemas.openxmlformats.org/drawingml/2006/table">
            <a:tbl>
              <a:tblPr firstRow="1" bandRow="1">
                <a:tableStyleId>{5C22544A-7EE6-4342-B048-85BDC9FD1C3A}</a:tableStyleId>
              </a:tblPr>
              <a:tblGrid>
                <a:gridCol w="5569244">
                  <a:extLst>
                    <a:ext uri="{9D8B030D-6E8A-4147-A177-3AD203B41FA5}">
                      <a16:colId xmlns:a16="http://schemas.microsoft.com/office/drawing/2014/main" val="2355163724"/>
                    </a:ext>
                  </a:extLst>
                </a:gridCol>
                <a:gridCol w="5154903">
                  <a:extLst>
                    <a:ext uri="{9D8B030D-6E8A-4147-A177-3AD203B41FA5}">
                      <a16:colId xmlns:a16="http://schemas.microsoft.com/office/drawing/2014/main" val="757844100"/>
                    </a:ext>
                  </a:extLst>
                </a:gridCol>
              </a:tblGrid>
              <a:tr h="436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2"/>
                          </a:solidFill>
                        </a:rPr>
                        <a:t>Amanda Bergson-Shilcock</a:t>
                      </a:r>
                    </a:p>
                  </a:txBody>
                  <a:tcPr>
                    <a:solidFill>
                      <a:schemeClr val="bg1"/>
                    </a:solidFill>
                  </a:tcPr>
                </a:tc>
                <a:tc>
                  <a:txBody>
                    <a:bodyPr/>
                    <a:lstStyle/>
                    <a:p>
                      <a:pPr marL="0" marR="0" lvl="0" indent="0" algn="l" rtl="0">
                        <a:lnSpc>
                          <a:spcPct val="100000"/>
                        </a:lnSpc>
                        <a:spcBef>
                          <a:spcPts val="0"/>
                        </a:spcBef>
                        <a:spcAft>
                          <a:spcPts val="0"/>
                        </a:spcAft>
                        <a:buClrTx/>
                        <a:buSzTx/>
                        <a:buFontTx/>
                        <a:buNone/>
                      </a:pPr>
                      <a:endParaRPr lang="en-US"/>
                    </a:p>
                  </a:txBody>
                  <a:tcPr>
                    <a:solidFill>
                      <a:schemeClr val="bg1"/>
                    </a:solidFill>
                  </a:tcPr>
                </a:tc>
                <a:extLst>
                  <a:ext uri="{0D108BD9-81ED-4DB2-BD59-A6C34878D82A}">
                    <a16:rowId xmlns:a16="http://schemas.microsoft.com/office/drawing/2014/main" val="2704954658"/>
                  </a:ext>
                </a:extLst>
              </a:tr>
              <a:tr h="786553">
                <a:tc>
                  <a:txBody>
                    <a:bodyPr/>
                    <a:lstStyle/>
                    <a:p>
                      <a:r>
                        <a:rPr lang="en-US" sz="2400" b="1">
                          <a:solidFill>
                            <a:schemeClr val="tx2"/>
                          </a:solidFill>
                        </a:rPr>
                        <a:t>Senior Fellow</a:t>
                      </a:r>
                    </a:p>
                    <a:p>
                      <a:r>
                        <a:rPr lang="en-US" sz="2400" b="1">
                          <a:solidFill>
                            <a:schemeClr val="tx2"/>
                          </a:solidFill>
                        </a:rPr>
                        <a:t>215-285-2860 (mobile)</a:t>
                      </a:r>
                      <a:endParaRPr lang="en-US" sz="2400"/>
                    </a:p>
                  </a:txBody>
                  <a:tcPr>
                    <a:solidFill>
                      <a:schemeClr val="bg1"/>
                    </a:solidFill>
                  </a:tcPr>
                </a:tc>
                <a:tc>
                  <a:txBody>
                    <a:bodyPr/>
                    <a:lstStyle/>
                    <a:p>
                      <a:pPr marL="0" marR="0" lvl="0" indent="0" algn="l" rtl="0">
                        <a:lnSpc>
                          <a:spcPct val="100000"/>
                        </a:lnSpc>
                        <a:spcBef>
                          <a:spcPts val="0"/>
                        </a:spcBef>
                        <a:spcAft>
                          <a:spcPts val="0"/>
                        </a:spcAft>
                        <a:buClrTx/>
                        <a:buSzTx/>
                        <a:buFontTx/>
                        <a:buNone/>
                      </a:pPr>
                      <a:endParaRPr lang="en-US"/>
                    </a:p>
                  </a:txBody>
                  <a:tcPr>
                    <a:solidFill>
                      <a:schemeClr val="bg1"/>
                    </a:solidFill>
                  </a:tcPr>
                </a:tc>
                <a:extLst>
                  <a:ext uri="{0D108BD9-81ED-4DB2-BD59-A6C34878D82A}">
                    <a16:rowId xmlns:a16="http://schemas.microsoft.com/office/drawing/2014/main" val="3154042517"/>
                  </a:ext>
                </a:extLst>
              </a:tr>
              <a:tr h="786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hlinkClick r:id="rId2">
                            <a:extLst>
                              <a:ext uri="{A12FA001-AC4F-418D-AE19-62706E023703}">
                                <ahyp:hlinkClr xmlns:ahyp="http://schemas.microsoft.com/office/drawing/2018/hyperlinkcolor" val="tx"/>
                              </a:ext>
                            </a:extLst>
                          </a:hlinkClick>
                        </a:rPr>
                        <a:t>amandabs@nationalskillscoalition.org</a:t>
                      </a:r>
                      <a:endParaRPr lang="en-US" sz="2400" b="1" dirty="0">
                        <a:solidFill>
                          <a:schemeClr val="accent1"/>
                        </a:solidFill>
                      </a:endParaRPr>
                    </a:p>
                  </a:txBody>
                  <a:tcPr>
                    <a:solidFill>
                      <a:schemeClr val="bg1"/>
                    </a:solidFill>
                  </a:tcPr>
                </a:tc>
                <a:tc>
                  <a:txBody>
                    <a:bodyPr/>
                    <a:lstStyle/>
                    <a:p>
                      <a:pPr marL="0" marR="0" lvl="0" indent="0" algn="l" defTabSz="914400" rtl="0">
                        <a:lnSpc>
                          <a:spcPct val="100000"/>
                        </a:lnSpc>
                        <a:spcBef>
                          <a:spcPts val="0"/>
                        </a:spcBef>
                        <a:spcAft>
                          <a:spcPts val="0"/>
                        </a:spcAft>
                        <a:buClrTx/>
                        <a:buSzTx/>
                        <a:buFontTx/>
                        <a:buNone/>
                        <a:tabLst/>
                        <a:defRPr/>
                      </a:pPr>
                      <a:endParaRPr lang="en-US" sz="2100" b="1" dirty="0">
                        <a:solidFill>
                          <a:schemeClr val="accent5">
                            <a:lumMod val="75000"/>
                          </a:schemeClr>
                        </a:solidFill>
                      </a:endParaRPr>
                    </a:p>
                  </a:txBody>
                  <a:tcPr>
                    <a:solidFill>
                      <a:schemeClr val="bg1"/>
                    </a:solidFill>
                  </a:tcPr>
                </a:tc>
                <a:extLst>
                  <a:ext uri="{0D108BD9-81ED-4DB2-BD59-A6C34878D82A}">
                    <a16:rowId xmlns:a16="http://schemas.microsoft.com/office/drawing/2014/main" val="98154319"/>
                  </a:ext>
                </a:extLst>
              </a:tr>
              <a:tr h="393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b="1" dirty="0">
                        <a:solidFill>
                          <a:schemeClr val="accent1"/>
                        </a:solidFill>
                      </a:endParaRPr>
                    </a:p>
                  </a:txBody>
                  <a:tcPr>
                    <a:solidFill>
                      <a:schemeClr val="bg1"/>
                    </a:solidFill>
                  </a:tcPr>
                </a:tc>
                <a:tc>
                  <a:txBody>
                    <a:bodyPr/>
                    <a:lstStyle/>
                    <a:p>
                      <a:endParaRPr lang="en-US" sz="2100"/>
                    </a:p>
                  </a:txBody>
                  <a:tcPr>
                    <a:solidFill>
                      <a:schemeClr val="bg1"/>
                    </a:solidFill>
                  </a:tcPr>
                </a:tc>
                <a:extLst>
                  <a:ext uri="{0D108BD9-81ED-4DB2-BD59-A6C34878D82A}">
                    <a16:rowId xmlns:a16="http://schemas.microsoft.com/office/drawing/2014/main" val="3496464771"/>
                  </a:ext>
                </a:extLst>
              </a:tr>
              <a:tr h="393277">
                <a:tc>
                  <a:txBody>
                    <a:bodyPr/>
                    <a:lstStyle/>
                    <a:p>
                      <a:pPr marL="0" marR="0" lvl="0" indent="0" algn="l" rtl="0">
                        <a:lnSpc>
                          <a:spcPct val="100000"/>
                        </a:lnSpc>
                        <a:spcBef>
                          <a:spcPts val="0"/>
                        </a:spcBef>
                        <a:spcAft>
                          <a:spcPts val="0"/>
                        </a:spcAft>
                        <a:buClrTx/>
                        <a:buSzTx/>
                        <a:buFontTx/>
                        <a:buNone/>
                      </a:pPr>
                      <a:endParaRPr lang="en-US" dirty="0">
                        <a:solidFill>
                          <a:schemeClr val="accent1"/>
                        </a:solidFill>
                      </a:endParaRPr>
                    </a:p>
                  </a:txBody>
                  <a:tcPr>
                    <a:solidFill>
                      <a:schemeClr val="bg1"/>
                    </a:solidFill>
                  </a:tcPr>
                </a:tc>
                <a:tc>
                  <a:txBody>
                    <a:bodyPr/>
                    <a:lstStyle/>
                    <a:p>
                      <a:pPr marL="0" marR="0" lvl="0" indent="0" algn="l" rtl="0">
                        <a:lnSpc>
                          <a:spcPct val="100000"/>
                        </a:lnSpc>
                        <a:spcBef>
                          <a:spcPts val="0"/>
                        </a:spcBef>
                        <a:spcAft>
                          <a:spcPts val="0"/>
                        </a:spcAft>
                        <a:buClrTx/>
                        <a:buSzTx/>
                        <a:buFontTx/>
                        <a:buNone/>
                      </a:pPr>
                      <a:endParaRPr lang="en-US" sz="2100" b="1" dirty="0">
                        <a:solidFill>
                          <a:schemeClr val="tx2"/>
                        </a:solidFill>
                      </a:endParaRPr>
                    </a:p>
                  </a:txBody>
                  <a:tcPr>
                    <a:solidFill>
                      <a:schemeClr val="bg1"/>
                    </a:solidFill>
                  </a:tcPr>
                </a:tc>
                <a:extLst>
                  <a:ext uri="{0D108BD9-81ED-4DB2-BD59-A6C34878D82A}">
                    <a16:rowId xmlns:a16="http://schemas.microsoft.com/office/drawing/2014/main" val="1921761082"/>
                  </a:ext>
                </a:extLst>
              </a:tr>
              <a:tr h="393277">
                <a:tc>
                  <a:txBody>
                    <a:bodyPr/>
                    <a:lstStyle/>
                    <a:p>
                      <a:pPr marL="0" marR="0" lvl="0" indent="0" algn="l" rtl="0">
                        <a:lnSpc>
                          <a:spcPct val="100000"/>
                        </a:lnSpc>
                        <a:spcBef>
                          <a:spcPts val="0"/>
                        </a:spcBef>
                        <a:spcAft>
                          <a:spcPts val="0"/>
                        </a:spcAft>
                        <a:buClrTx/>
                        <a:buSzTx/>
                        <a:buFontTx/>
                        <a:buNone/>
                      </a:pPr>
                      <a:endParaRPr lang="en-US"/>
                    </a:p>
                  </a:txBody>
                  <a:tcPr>
                    <a:solidFill>
                      <a:schemeClr val="bg1"/>
                    </a:solidFill>
                  </a:tcPr>
                </a:tc>
                <a:tc>
                  <a:txBody>
                    <a:bodyPr/>
                    <a:lstStyle/>
                    <a:p>
                      <a:pPr marL="0" marR="0" lvl="0" indent="0" algn="l" rtl="0">
                        <a:lnSpc>
                          <a:spcPct val="100000"/>
                        </a:lnSpc>
                        <a:spcBef>
                          <a:spcPts val="0"/>
                        </a:spcBef>
                        <a:spcAft>
                          <a:spcPts val="0"/>
                        </a:spcAft>
                        <a:buClrTx/>
                        <a:buSzTx/>
                        <a:buFontTx/>
                        <a:buNone/>
                      </a:pPr>
                      <a:endParaRPr lang="en-US" sz="2100" b="1">
                        <a:solidFill>
                          <a:schemeClr val="tx2"/>
                        </a:solidFill>
                      </a:endParaRPr>
                    </a:p>
                  </a:txBody>
                  <a:tcPr>
                    <a:solidFill>
                      <a:schemeClr val="bg1"/>
                    </a:solidFill>
                  </a:tcPr>
                </a:tc>
                <a:extLst>
                  <a:ext uri="{0D108BD9-81ED-4DB2-BD59-A6C34878D82A}">
                    <a16:rowId xmlns:a16="http://schemas.microsoft.com/office/drawing/2014/main" val="2562383942"/>
                  </a:ext>
                </a:extLst>
              </a:tr>
              <a:tr h="752846">
                <a:tc>
                  <a:txBody>
                    <a:bodyPr/>
                    <a:lstStyle/>
                    <a:p>
                      <a:pPr marL="0" marR="0" lvl="0" indent="0" algn="l" defTabSz="914400" rtl="0">
                        <a:lnSpc>
                          <a:spcPct val="100000"/>
                        </a:lnSpc>
                        <a:spcBef>
                          <a:spcPts val="0"/>
                        </a:spcBef>
                        <a:spcAft>
                          <a:spcPts val="0"/>
                        </a:spcAft>
                        <a:buClrTx/>
                        <a:buSzTx/>
                        <a:buFontTx/>
                        <a:buNone/>
                        <a:tabLst/>
                        <a:defRPr/>
                      </a:pPr>
                      <a:endParaRPr lang="en-US" sz="2100" b="1" dirty="0">
                        <a:solidFill>
                          <a:schemeClr val="accent5">
                            <a:lumMod val="75000"/>
                          </a:schemeClr>
                        </a:solidFill>
                      </a:endParaRPr>
                    </a:p>
                  </a:txBody>
                  <a:tcPr>
                    <a:solidFill>
                      <a:schemeClr val="bg1"/>
                    </a:solidFill>
                  </a:tcPr>
                </a:tc>
                <a:tc>
                  <a:txBody>
                    <a:bodyPr/>
                    <a:lstStyle/>
                    <a:p>
                      <a:pPr marL="0" marR="0" lvl="0" indent="0" algn="l" defTabSz="914400" rtl="0">
                        <a:lnSpc>
                          <a:spcPct val="100000"/>
                        </a:lnSpc>
                        <a:spcBef>
                          <a:spcPts val="0"/>
                        </a:spcBef>
                        <a:spcAft>
                          <a:spcPts val="0"/>
                        </a:spcAft>
                        <a:buClrTx/>
                        <a:buSzTx/>
                        <a:buFontTx/>
                        <a:buNone/>
                        <a:tabLst/>
                        <a:defRPr/>
                      </a:pPr>
                      <a:endParaRPr lang="en-US" sz="2100" b="1" u="sng" dirty="0">
                        <a:solidFill>
                          <a:schemeClr val="accent5">
                            <a:lumMod val="75000"/>
                          </a:schemeClr>
                        </a:solidFill>
                      </a:endParaRPr>
                    </a:p>
                  </a:txBody>
                  <a:tcPr>
                    <a:solidFill>
                      <a:schemeClr val="bg1"/>
                    </a:solidFill>
                  </a:tcPr>
                </a:tc>
                <a:extLst>
                  <a:ext uri="{0D108BD9-81ED-4DB2-BD59-A6C34878D82A}">
                    <a16:rowId xmlns:a16="http://schemas.microsoft.com/office/drawing/2014/main" val="2085895302"/>
                  </a:ext>
                </a:extLst>
              </a:tr>
            </a:tbl>
          </a:graphicData>
        </a:graphic>
      </p:graphicFrame>
    </p:spTree>
    <p:extLst>
      <p:ext uri="{BB962C8B-B14F-4D97-AF65-F5344CB8AC3E}">
        <p14:creationId xmlns:p14="http://schemas.microsoft.com/office/powerpoint/2010/main" val="3669158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2059-136B-1685-9507-720968984C13}"/>
              </a:ext>
            </a:extLst>
          </p:cNvPr>
          <p:cNvSpPr>
            <a:spLocks noGrp="1"/>
          </p:cNvSpPr>
          <p:nvPr>
            <p:ph type="title"/>
          </p:nvPr>
        </p:nvSpPr>
        <p:spPr/>
        <p:txBody>
          <a:bodyPr/>
          <a:lstStyle/>
          <a:p>
            <a:r>
              <a:rPr lang="en-US" dirty="0"/>
              <a:t>AEL Committee Discussion</a:t>
            </a:r>
          </a:p>
        </p:txBody>
      </p:sp>
      <p:sp>
        <p:nvSpPr>
          <p:cNvPr id="3" name="Text Placeholder 2">
            <a:extLst>
              <a:ext uri="{FF2B5EF4-FFF2-40B4-BE49-F238E27FC236}">
                <a16:creationId xmlns:a16="http://schemas.microsoft.com/office/drawing/2014/main" id="{1F0A4B25-2B9B-0172-3297-400ED2435AB5}"/>
              </a:ext>
            </a:extLst>
          </p:cNvPr>
          <p:cNvSpPr>
            <a:spLocks noGrp="1"/>
          </p:cNvSpPr>
          <p:nvPr>
            <p:ph type="body" idx="1"/>
          </p:nvPr>
        </p:nvSpPr>
        <p:spPr>
          <a:xfrm>
            <a:off x="680322" y="4205277"/>
            <a:ext cx="9613860" cy="1704017"/>
          </a:xfrm>
        </p:spPr>
        <p:txBody>
          <a:bodyPr/>
          <a:lstStyle/>
          <a:p>
            <a:r>
              <a:rPr lang="en-US" dirty="0">
                <a:latin typeface="Quire Sans Light" panose="020B0604020202020204" pitchFamily="34" charset="0"/>
              </a:rPr>
              <a:t>Presiding Officer- Steve Banta, Literacy Texas</a:t>
            </a:r>
          </a:p>
          <a:p>
            <a:endParaRPr lang="en-US" dirty="0"/>
          </a:p>
        </p:txBody>
      </p:sp>
    </p:spTree>
    <p:extLst>
      <p:ext uri="{BB962C8B-B14F-4D97-AF65-F5344CB8AC3E}">
        <p14:creationId xmlns:p14="http://schemas.microsoft.com/office/powerpoint/2010/main" val="3124934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3A17E-DFC0-FD86-9C1C-B9C368B491E7}"/>
              </a:ext>
            </a:extLst>
          </p:cNvPr>
          <p:cNvSpPr>
            <a:spLocks noGrp="1"/>
          </p:cNvSpPr>
          <p:nvPr>
            <p:ph type="title"/>
          </p:nvPr>
        </p:nvSpPr>
        <p:spPr>
          <a:xfrm>
            <a:off x="146237" y="439463"/>
            <a:ext cx="10094157" cy="1326584"/>
          </a:xfrm>
        </p:spPr>
        <p:txBody>
          <a:bodyPr>
            <a:normAutofit/>
          </a:bodyPr>
          <a:lstStyle/>
          <a:p>
            <a:r>
              <a:rPr lang="en-US" dirty="0"/>
              <a:t> </a:t>
            </a:r>
            <a:r>
              <a:rPr lang="en-US" sz="1800" dirty="0"/>
              <a:t>The AEL Advisory Committee met last June to refine it’s 2022 recommendations to the Commission.  This resulted in two primary recommendations.  </a:t>
            </a:r>
          </a:p>
        </p:txBody>
      </p:sp>
      <p:pic>
        <p:nvPicPr>
          <p:cNvPr id="5" name="Content Placeholder 4" descr="Box with sentence that says &quot;The first had to do with continuing to collaborate with Texas employers on projects and partnerships.  There are  additional answers.">
            <a:extLst>
              <a:ext uri="{FF2B5EF4-FFF2-40B4-BE49-F238E27FC236}">
                <a16:creationId xmlns:a16="http://schemas.microsoft.com/office/drawing/2014/main" id="{3809AB16-C823-F61A-9EF9-980F341E22B2}"/>
              </a:ext>
            </a:extLst>
          </p:cNvPr>
          <p:cNvPicPr>
            <a:picLocks noGrp="1" noChangeAspect="1"/>
          </p:cNvPicPr>
          <p:nvPr>
            <p:ph idx="1"/>
          </p:nvPr>
        </p:nvPicPr>
        <p:blipFill>
          <a:blip r:embed="rId2"/>
          <a:stretch>
            <a:fillRect/>
          </a:stretch>
        </p:blipFill>
        <p:spPr>
          <a:xfrm>
            <a:off x="627529" y="2178424"/>
            <a:ext cx="9215718" cy="4123764"/>
          </a:xfrm>
        </p:spPr>
      </p:pic>
    </p:spTree>
    <p:extLst>
      <p:ext uri="{BB962C8B-B14F-4D97-AF65-F5344CB8AC3E}">
        <p14:creationId xmlns:p14="http://schemas.microsoft.com/office/powerpoint/2010/main" val="2209628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7DE23-E45C-39CC-60A9-D982F64589D7}"/>
              </a:ext>
            </a:extLst>
          </p:cNvPr>
          <p:cNvSpPr>
            <a:spLocks noGrp="1"/>
          </p:cNvSpPr>
          <p:nvPr>
            <p:ph type="title"/>
          </p:nvPr>
        </p:nvSpPr>
        <p:spPr/>
        <p:txBody>
          <a:bodyPr/>
          <a:lstStyle/>
          <a:p>
            <a:r>
              <a:rPr lang="en-US" dirty="0"/>
              <a:t>Blank</a:t>
            </a:r>
          </a:p>
        </p:txBody>
      </p:sp>
      <p:pic>
        <p:nvPicPr>
          <p:cNvPr id="4" name="Picture 3" descr="Box with the sentence &quot;The second recommendation pertained to the San Antonio &quot;No Wrong Door&quot; policy implemented by Alamo Workforce Solutions.">
            <a:extLst>
              <a:ext uri="{FF2B5EF4-FFF2-40B4-BE49-F238E27FC236}">
                <a16:creationId xmlns:a16="http://schemas.microsoft.com/office/drawing/2014/main" id="{5DE37428-0B49-157F-8909-53ED8819E436}"/>
              </a:ext>
            </a:extLst>
          </p:cNvPr>
          <p:cNvPicPr>
            <a:picLocks noChangeAspect="1"/>
          </p:cNvPicPr>
          <p:nvPr/>
        </p:nvPicPr>
        <p:blipFill>
          <a:blip r:embed="rId2"/>
          <a:stretch>
            <a:fillRect/>
          </a:stretch>
        </p:blipFill>
        <p:spPr>
          <a:xfrm>
            <a:off x="573741" y="2205318"/>
            <a:ext cx="9215718" cy="4141694"/>
          </a:xfrm>
          <a:prstGeom prst="rect">
            <a:avLst/>
          </a:prstGeom>
        </p:spPr>
      </p:pic>
    </p:spTree>
    <p:extLst>
      <p:ext uri="{BB962C8B-B14F-4D97-AF65-F5344CB8AC3E}">
        <p14:creationId xmlns:p14="http://schemas.microsoft.com/office/powerpoint/2010/main" val="2637978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91E2-D0EC-EAA8-7C7E-C042B0FA0EB6}"/>
              </a:ext>
            </a:extLst>
          </p:cNvPr>
          <p:cNvSpPr>
            <a:spLocks noGrp="1"/>
          </p:cNvSpPr>
          <p:nvPr>
            <p:ph type="title"/>
          </p:nvPr>
        </p:nvSpPr>
        <p:spPr/>
        <p:txBody>
          <a:bodyPr/>
          <a:lstStyle/>
          <a:p>
            <a:r>
              <a:rPr lang="en-US" dirty="0"/>
              <a:t>Closing Remarks</a:t>
            </a:r>
          </a:p>
        </p:txBody>
      </p:sp>
      <p:sp>
        <p:nvSpPr>
          <p:cNvPr id="3" name="Text Placeholder 2">
            <a:extLst>
              <a:ext uri="{FF2B5EF4-FFF2-40B4-BE49-F238E27FC236}">
                <a16:creationId xmlns:a16="http://schemas.microsoft.com/office/drawing/2014/main" id="{12D8DBF3-A58D-D0FC-DCB3-69B08C1B47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95087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58EEB-8DD9-4651-45D3-7C5030AF2B29}"/>
              </a:ext>
            </a:extLst>
          </p:cNvPr>
          <p:cNvSpPr>
            <a:spLocks noGrp="1"/>
          </p:cNvSpPr>
          <p:nvPr>
            <p:ph type="title"/>
          </p:nvPr>
        </p:nvSpPr>
        <p:spPr/>
        <p:txBody>
          <a:bodyPr>
            <a:normAutofit fontScale="90000"/>
          </a:bodyPr>
          <a:lstStyle/>
          <a:p>
            <a:r>
              <a:rPr lang="en-US" dirty="0"/>
              <a:t>Next AEL Advisory Committee</a:t>
            </a:r>
            <a:br>
              <a:rPr lang="en-US" dirty="0"/>
            </a:br>
            <a:r>
              <a:rPr lang="en-US" dirty="0"/>
              <a:t>Meeting</a:t>
            </a:r>
          </a:p>
        </p:txBody>
      </p:sp>
      <p:sp>
        <p:nvSpPr>
          <p:cNvPr id="3" name="Text Placeholder 2">
            <a:extLst>
              <a:ext uri="{FF2B5EF4-FFF2-40B4-BE49-F238E27FC236}">
                <a16:creationId xmlns:a16="http://schemas.microsoft.com/office/drawing/2014/main" id="{8BAD7A90-AEFD-8A61-83A2-D1B015D5D6DF}"/>
              </a:ext>
            </a:extLst>
          </p:cNvPr>
          <p:cNvSpPr>
            <a:spLocks noGrp="1"/>
          </p:cNvSpPr>
          <p:nvPr>
            <p:ph type="body" idx="1"/>
          </p:nvPr>
        </p:nvSpPr>
        <p:spPr/>
        <p:txBody>
          <a:bodyPr/>
          <a:lstStyle/>
          <a:p>
            <a:r>
              <a:rPr lang="en-US" dirty="0"/>
              <a:t>Tentatively Scheduled:</a:t>
            </a:r>
          </a:p>
          <a:p>
            <a:r>
              <a:rPr lang="en-US"/>
              <a:t>December 6</a:t>
            </a:r>
            <a:r>
              <a:rPr lang="en-US" baseline="30000"/>
              <a:t>th</a:t>
            </a:r>
            <a:r>
              <a:rPr lang="en-US"/>
              <a:t>, 2023</a:t>
            </a:r>
          </a:p>
        </p:txBody>
      </p:sp>
    </p:spTree>
    <p:extLst>
      <p:ext uri="{BB962C8B-B14F-4D97-AF65-F5344CB8AC3E}">
        <p14:creationId xmlns:p14="http://schemas.microsoft.com/office/powerpoint/2010/main" val="99769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D7B6-7C68-BABE-C5CD-5E72D8FB41B9}"/>
              </a:ext>
            </a:extLst>
          </p:cNvPr>
          <p:cNvSpPr>
            <a:spLocks noGrp="1"/>
          </p:cNvSpPr>
          <p:nvPr>
            <p:ph type="title"/>
          </p:nvPr>
        </p:nvSpPr>
        <p:spPr/>
        <p:txBody>
          <a:bodyPr/>
          <a:lstStyle/>
          <a:p>
            <a:r>
              <a:rPr lang="en-US" dirty="0"/>
              <a:t>Commissioner Remarks</a:t>
            </a:r>
          </a:p>
        </p:txBody>
      </p:sp>
      <p:sp>
        <p:nvSpPr>
          <p:cNvPr id="3" name="Content Placeholder 2">
            <a:extLst>
              <a:ext uri="{FF2B5EF4-FFF2-40B4-BE49-F238E27FC236}">
                <a16:creationId xmlns:a16="http://schemas.microsoft.com/office/drawing/2014/main" id="{59D552E2-6FD9-AC22-A9B2-59DB2CFAB0E6}"/>
              </a:ext>
            </a:extLst>
          </p:cNvPr>
          <p:cNvSpPr>
            <a:spLocks noGrp="1"/>
          </p:cNvSpPr>
          <p:nvPr>
            <p:ph idx="1"/>
          </p:nvPr>
        </p:nvSpPr>
        <p:spPr/>
        <p:txBody>
          <a:bodyPr/>
          <a:lstStyle/>
          <a:p>
            <a:r>
              <a:rPr lang="en-US" dirty="0"/>
              <a:t>Chairman Daniel</a:t>
            </a:r>
          </a:p>
          <a:p>
            <a:r>
              <a:rPr lang="en-US" dirty="0"/>
              <a:t>Commissioner </a:t>
            </a:r>
            <a:r>
              <a:rPr lang="en-US" dirty="0" err="1"/>
              <a:t>Demerson</a:t>
            </a:r>
            <a:endParaRPr lang="en-US" dirty="0"/>
          </a:p>
          <a:p>
            <a:r>
              <a:rPr lang="en-US" dirty="0"/>
              <a:t>Commissioner Trevino</a:t>
            </a:r>
          </a:p>
        </p:txBody>
      </p:sp>
    </p:spTree>
    <p:extLst>
      <p:ext uri="{BB962C8B-B14F-4D97-AF65-F5344CB8AC3E}">
        <p14:creationId xmlns:p14="http://schemas.microsoft.com/office/powerpoint/2010/main" val="316316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l"/>
            <a:r>
              <a:rPr lang="en-US" dirty="0"/>
              <a:t>Guest Speaker</a:t>
            </a:r>
          </a:p>
        </p:txBody>
      </p:sp>
      <p:sp>
        <p:nvSpPr>
          <p:cNvPr id="13" name="Text Placeholder 12"/>
          <p:cNvSpPr>
            <a:spLocks noGrp="1"/>
          </p:cNvSpPr>
          <p:nvPr>
            <p:ph type="body" idx="1"/>
          </p:nvPr>
        </p:nvSpPr>
        <p:spPr/>
        <p:txBody>
          <a:bodyPr>
            <a:normAutofit fontScale="85000" lnSpcReduction="20000"/>
          </a:bodyPr>
          <a:lstStyle/>
          <a:p>
            <a:pPr algn="l"/>
            <a:r>
              <a:rPr lang="en-US" dirty="0"/>
              <a:t>Cindy Fisher</a:t>
            </a:r>
          </a:p>
          <a:p>
            <a:pPr algn="l"/>
            <a:r>
              <a:rPr lang="en-US" dirty="0"/>
              <a:t>Senior Broadband Program Coordinator</a:t>
            </a:r>
          </a:p>
          <a:p>
            <a:pPr algn="l"/>
            <a:r>
              <a:rPr lang="en-US" dirty="0"/>
              <a:t>BroadbandForTexas.com </a:t>
            </a:r>
          </a:p>
        </p:txBody>
      </p:sp>
    </p:spTree>
    <p:extLst>
      <p:ext uri="{BB962C8B-B14F-4D97-AF65-F5344CB8AC3E}">
        <p14:creationId xmlns:p14="http://schemas.microsoft.com/office/powerpoint/2010/main" val="244330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Closing the Digital Divide in Texas </a:t>
            </a:r>
          </a:p>
        </p:txBody>
      </p:sp>
      <p:pic>
        <p:nvPicPr>
          <p:cNvPr id="10" name="Picture 9" descr="Outline of the State of Texas with connection points throughout. ">
            <a:extLst>
              <a:ext uri="{FF2B5EF4-FFF2-40B4-BE49-F238E27FC236}">
                <a16:creationId xmlns:a16="http://schemas.microsoft.com/office/drawing/2014/main" id="{D6F95722-F5C6-9F40-7A6B-64CBA7C98955}"/>
              </a:ext>
            </a:extLst>
          </p:cNvPr>
          <p:cNvPicPr>
            <a:picLocks noChangeAspect="1"/>
          </p:cNvPicPr>
          <p:nvPr/>
        </p:nvPicPr>
        <p:blipFill>
          <a:blip r:embed="rId2"/>
          <a:stretch>
            <a:fillRect/>
          </a:stretch>
        </p:blipFill>
        <p:spPr>
          <a:xfrm>
            <a:off x="1897818" y="2716594"/>
            <a:ext cx="7905347" cy="2307241"/>
          </a:xfrm>
          <a:prstGeom prst="rect">
            <a:avLst/>
          </a:prstGeom>
        </p:spPr>
      </p:pic>
      <p:sp>
        <p:nvSpPr>
          <p:cNvPr id="25" name="Content Placeholder 6">
            <a:extLst>
              <a:ext uri="{FF2B5EF4-FFF2-40B4-BE49-F238E27FC236}">
                <a16:creationId xmlns:a16="http://schemas.microsoft.com/office/drawing/2014/main" id="{239EED3F-EA4B-BE27-18A2-F2EBA012B7F0}"/>
              </a:ext>
            </a:extLst>
          </p:cNvPr>
          <p:cNvSpPr>
            <a:spLocks noGrp="1"/>
          </p:cNvSpPr>
          <p:nvPr>
            <p:ph idx="1"/>
          </p:nvPr>
        </p:nvSpPr>
        <p:spPr>
          <a:xfrm>
            <a:off x="1683729" y="5023835"/>
            <a:ext cx="8610453" cy="1080939"/>
          </a:xfrm>
        </p:spPr>
        <p:txBody>
          <a:bodyPr>
            <a:normAutofit/>
          </a:bodyPr>
          <a:lstStyle/>
          <a:p>
            <a:pPr marL="0" indent="0" algn="ctr">
              <a:buNone/>
            </a:pPr>
            <a:r>
              <a:rPr lang="en-US" sz="2000" b="1" dirty="0"/>
              <a:t>Cindy Fisher, Senior Broadband Program Coordinator</a:t>
            </a:r>
            <a:br>
              <a:rPr lang="en-US" sz="2000" b="1" dirty="0"/>
            </a:br>
            <a:r>
              <a:rPr lang="en-US" sz="2000" b="1" dirty="0"/>
              <a:t>BroadbandForTexas.com</a:t>
            </a:r>
          </a:p>
        </p:txBody>
      </p:sp>
    </p:spTree>
    <p:extLst>
      <p:ext uri="{BB962C8B-B14F-4D97-AF65-F5344CB8AC3E}">
        <p14:creationId xmlns:p14="http://schemas.microsoft.com/office/powerpoint/2010/main" val="38760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4">
            <a:extLst>
              <a:ext uri="{FF2B5EF4-FFF2-40B4-BE49-F238E27FC236}">
                <a16:creationId xmlns:a16="http://schemas.microsoft.com/office/drawing/2014/main" id="{BF69F334-E469-0BD2-71AE-716D168D554F}"/>
              </a:ext>
            </a:extLst>
          </p:cNvPr>
          <p:cNvSpPr>
            <a:spLocks noGrp="1"/>
          </p:cNvSpPr>
          <p:nvPr>
            <p:ph type="title"/>
          </p:nvPr>
        </p:nvSpPr>
        <p:spPr>
          <a:xfrm>
            <a:off x="190501" y="753228"/>
            <a:ext cx="10103682" cy="1080938"/>
          </a:xfrm>
        </p:spPr>
        <p:txBody>
          <a:bodyPr/>
          <a:lstStyle/>
          <a:p>
            <a:r>
              <a:rPr lang="en-US" sz="4000" dirty="0"/>
              <a:t>Snapshot: Digital Divide in Texas</a:t>
            </a:r>
          </a:p>
        </p:txBody>
      </p:sp>
      <p:sp>
        <p:nvSpPr>
          <p:cNvPr id="2" name="Text Placeholder 2">
            <a:extLst>
              <a:ext uri="{FF2B5EF4-FFF2-40B4-BE49-F238E27FC236}">
                <a16:creationId xmlns:a16="http://schemas.microsoft.com/office/drawing/2014/main" id="{706913EE-1FED-65EB-6512-19F2F3805F6D}"/>
              </a:ext>
            </a:extLst>
          </p:cNvPr>
          <p:cNvSpPr txBox="1">
            <a:spLocks/>
          </p:cNvSpPr>
          <p:nvPr/>
        </p:nvSpPr>
        <p:spPr>
          <a:xfrm>
            <a:off x="182063" y="2213924"/>
            <a:ext cx="6258336" cy="553998"/>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800" dirty="0">
                <a:solidFill>
                  <a:schemeClr val="accent1"/>
                </a:solidFill>
              </a:rPr>
              <a:t>We are more interconnected and reliant on </a:t>
            </a:r>
            <a:br>
              <a:rPr lang="en-US" sz="1800" dirty="0">
                <a:solidFill>
                  <a:schemeClr val="accent1"/>
                </a:solidFill>
              </a:rPr>
            </a:br>
            <a:r>
              <a:rPr lang="en-US" sz="1800" dirty="0">
                <a:solidFill>
                  <a:schemeClr val="accent1"/>
                </a:solidFill>
              </a:rPr>
              <a:t>digital services everyday, especially post-pandemic…</a:t>
            </a:r>
          </a:p>
        </p:txBody>
      </p:sp>
      <p:sp>
        <p:nvSpPr>
          <p:cNvPr id="7" name="TextBox 1">
            <a:extLst>
              <a:ext uri="{FF2B5EF4-FFF2-40B4-BE49-F238E27FC236}">
                <a16:creationId xmlns:a16="http://schemas.microsoft.com/office/drawing/2014/main" id="{9C67F915-68EE-9985-30A8-EFB4A9C6F891}"/>
              </a:ext>
            </a:extLst>
          </p:cNvPr>
          <p:cNvSpPr txBox="1"/>
          <p:nvPr/>
        </p:nvSpPr>
        <p:spPr>
          <a:xfrm>
            <a:off x="7352867" y="2213924"/>
            <a:ext cx="4159377" cy="553998"/>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r>
              <a:rPr lang="en-US" dirty="0"/>
              <a:t>… while many of our most vulnerable communities are being left behind</a:t>
            </a:r>
          </a:p>
        </p:txBody>
      </p:sp>
      <p:sp>
        <p:nvSpPr>
          <p:cNvPr id="8" name="Rectangle 7">
            <a:extLst>
              <a:ext uri="{FF2B5EF4-FFF2-40B4-BE49-F238E27FC236}">
                <a16:creationId xmlns:a16="http://schemas.microsoft.com/office/drawing/2014/main" id="{58B6CEF8-B099-FDF1-FC99-5F5DA2BB86B4}"/>
              </a:ext>
            </a:extLst>
          </p:cNvPr>
          <p:cNvSpPr/>
          <p:nvPr/>
        </p:nvSpPr>
        <p:spPr>
          <a:xfrm>
            <a:off x="326581" y="3147680"/>
            <a:ext cx="2598913"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a:ln w="15875">
                  <a:solidFill>
                    <a:schemeClr val="accent1"/>
                  </a:solidFill>
                  <a:miter lim="800000"/>
                </a:ln>
                <a:solidFill>
                  <a:schemeClr val="accent1"/>
                </a:solidFill>
                <a:effectLst>
                  <a:outerShdw blurRad="50800" dist="38100" dir="2700000" algn="tl" rotWithShape="0">
                    <a:prstClr val="black">
                      <a:alpha val="40000"/>
                    </a:prstClr>
                  </a:outerShdw>
                </a:effectLst>
              </a:rPr>
              <a:t>7M</a:t>
            </a:r>
          </a:p>
          <a:p>
            <a:pPr algn="ctr"/>
            <a:r>
              <a:rPr lang="en-US" sz="1400" dirty="0">
                <a:solidFill>
                  <a:schemeClr val="accent1"/>
                </a:solidFill>
              </a:rPr>
              <a:t>Texans without Access to Broadband</a:t>
            </a:r>
          </a:p>
        </p:txBody>
      </p:sp>
      <p:sp>
        <p:nvSpPr>
          <p:cNvPr id="9" name="TextBox 2">
            <a:extLst>
              <a:ext uri="{FF2B5EF4-FFF2-40B4-BE49-F238E27FC236}">
                <a16:creationId xmlns:a16="http://schemas.microsoft.com/office/drawing/2014/main" id="{36770C92-1634-EFC7-9674-1B6CB72078B1}"/>
              </a:ext>
            </a:extLst>
          </p:cNvPr>
          <p:cNvSpPr txBox="1"/>
          <p:nvPr/>
        </p:nvSpPr>
        <p:spPr>
          <a:xfrm>
            <a:off x="3187462" y="3188176"/>
            <a:ext cx="3312053" cy="1107996"/>
          </a:xfrm>
          <a:prstGeom prst="rect">
            <a:avLst/>
          </a:prstGeom>
          <a:noFill/>
        </p:spPr>
        <p:txBody>
          <a:bodyPr wrap="square" lIns="182880" tIns="91440" rIns="182880" bIns="9144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n w="15875">
                  <a:solidFill>
                    <a:schemeClr val="accent1"/>
                  </a:solidFill>
                  <a:miter lim="800000"/>
                </a:ln>
                <a:solidFill>
                  <a:schemeClr val="accent1"/>
                </a:solidFill>
                <a:effectLst>
                  <a:outerShdw blurRad="50800" dist="38100" dir="2700000" algn="tl" rotWithShape="0">
                    <a:prstClr val="black">
                      <a:alpha val="40000"/>
                    </a:prstClr>
                  </a:outerShdw>
                </a:effectLst>
              </a:rPr>
              <a:t>3.6M</a:t>
            </a:r>
          </a:p>
          <a:p>
            <a:pPr algn="ctr"/>
            <a:r>
              <a:rPr lang="en-US" sz="1400" dirty="0">
                <a:solidFill>
                  <a:schemeClr val="accent1"/>
                </a:solidFill>
              </a:rPr>
              <a:t>Texas households who experience affordability challenges</a:t>
            </a:r>
          </a:p>
        </p:txBody>
      </p:sp>
      <p:sp>
        <p:nvSpPr>
          <p:cNvPr id="10" name="TextBox 1">
            <a:extLst>
              <a:ext uri="{FF2B5EF4-FFF2-40B4-BE49-F238E27FC236}">
                <a16:creationId xmlns:a16="http://schemas.microsoft.com/office/drawing/2014/main" id="{4797BDB2-DAFA-F612-50A4-07AA3BF5364B}"/>
              </a:ext>
            </a:extLst>
          </p:cNvPr>
          <p:cNvSpPr txBox="1"/>
          <p:nvPr/>
        </p:nvSpPr>
        <p:spPr>
          <a:xfrm>
            <a:off x="7858894" y="3110203"/>
            <a:ext cx="3017520" cy="1508105"/>
          </a:xfrm>
          <a:prstGeom prst="rect">
            <a:avLst/>
          </a:prstGeom>
          <a:noFill/>
          <a:ln w="19050">
            <a:noFill/>
          </a:ln>
        </p:spPr>
        <p:txBody>
          <a:bodyPr wrap="square" lIns="182880" tIns="91440" rIns="182880" bIns="9144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5400" b="1" dirty="0">
                <a:ln w="25400">
                  <a:solidFill>
                    <a:schemeClr val="bg1"/>
                  </a:solidFill>
                </a:ln>
                <a:effectLst>
                  <a:outerShdw blurRad="50800" dist="38100" dir="2700000" algn="tl" rotWithShape="0">
                    <a:prstClr val="black">
                      <a:alpha val="40000"/>
                    </a:prstClr>
                  </a:outerShdw>
                </a:effectLst>
                <a:latin typeface="Graphik"/>
              </a:rPr>
              <a:t>3.8M</a:t>
            </a:r>
            <a:endParaRPr lang="en-US" sz="5400" b="1" i="0" u="none" strike="noStrike" kern="1200" cap="none" spc="0" normalizeH="0" baseline="0" noProof="0" dirty="0">
              <a:ln w="25400">
                <a:solidFill>
                  <a:srgbClr val="FFFFFF"/>
                </a:solidFill>
              </a:ln>
              <a:effectLst>
                <a:outerShdw blurRad="50800" dist="38100" dir="2700000" algn="tl" rotWithShape="0">
                  <a:prstClr val="black">
                    <a:alpha val="40000"/>
                  </a:prstClr>
                </a:outerShdw>
              </a:effectLst>
              <a:uLnTx/>
              <a:uFillTx/>
              <a:latin typeface="Graphik"/>
            </a:endParaRPr>
          </a:p>
          <a:p>
            <a:pPr algn="ctr"/>
            <a:r>
              <a:rPr lang="en-US" sz="1600" dirty="0"/>
              <a:t>Texans who face digital literacy challenges</a:t>
            </a:r>
          </a:p>
        </p:txBody>
      </p:sp>
      <p:sp>
        <p:nvSpPr>
          <p:cNvPr id="12" name="Freeform: Shape 11">
            <a:extLst>
              <a:ext uri="{FF2B5EF4-FFF2-40B4-BE49-F238E27FC236}">
                <a16:creationId xmlns:a16="http://schemas.microsoft.com/office/drawing/2014/main" id="{219314A4-AA6C-31B6-18B0-1E0D87B4D05D}"/>
              </a:ext>
              <a:ext uri="{C183D7F6-B498-43B3-948B-1728B52AA6E4}">
                <adec:decorative xmlns:adec="http://schemas.microsoft.com/office/drawing/2017/decorative" val="1"/>
              </a:ext>
            </a:extLst>
          </p:cNvPr>
          <p:cNvSpPr>
            <a:spLocks/>
          </p:cNvSpPr>
          <p:nvPr/>
        </p:nvSpPr>
        <p:spPr>
          <a:xfrm>
            <a:off x="464878" y="4809674"/>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raphik"/>
              <a:ea typeface="+mn-ea"/>
              <a:cs typeface="+mn-cs"/>
            </a:endParaRPr>
          </a:p>
        </p:txBody>
      </p:sp>
      <p:sp>
        <p:nvSpPr>
          <p:cNvPr id="13" name="Freeform: Shape 12">
            <a:extLst>
              <a:ext uri="{FF2B5EF4-FFF2-40B4-BE49-F238E27FC236}">
                <a16:creationId xmlns:a16="http://schemas.microsoft.com/office/drawing/2014/main" id="{A43B001F-C168-12FB-A4E9-A0E05A490CCD}"/>
              </a:ext>
              <a:ext uri="{C183D7F6-B498-43B3-948B-1728B52AA6E4}">
                <adec:decorative xmlns:adec="http://schemas.microsoft.com/office/drawing/2017/decorative" val="1"/>
              </a:ext>
            </a:extLst>
          </p:cNvPr>
          <p:cNvSpPr>
            <a:spLocks/>
          </p:cNvSpPr>
          <p:nvPr/>
        </p:nvSpPr>
        <p:spPr>
          <a:xfrm>
            <a:off x="1430396" y="4809673"/>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
        <p:nvSpPr>
          <p:cNvPr id="14" name="Freeform: Shape 13">
            <a:extLst>
              <a:ext uri="{FF2B5EF4-FFF2-40B4-BE49-F238E27FC236}">
                <a16:creationId xmlns:a16="http://schemas.microsoft.com/office/drawing/2014/main" id="{3EF6F927-30DE-B45D-C5A7-F0AA5F0FB391}"/>
              </a:ext>
              <a:ext uri="{C183D7F6-B498-43B3-948B-1728B52AA6E4}">
                <adec:decorative xmlns:adec="http://schemas.microsoft.com/office/drawing/2017/decorative" val="1"/>
              </a:ext>
            </a:extLst>
          </p:cNvPr>
          <p:cNvSpPr>
            <a:spLocks/>
          </p:cNvSpPr>
          <p:nvPr/>
        </p:nvSpPr>
        <p:spPr>
          <a:xfrm>
            <a:off x="2364779" y="4832138"/>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
        <p:nvSpPr>
          <p:cNvPr id="15" name="Freeform: Shape 14">
            <a:extLst>
              <a:ext uri="{FF2B5EF4-FFF2-40B4-BE49-F238E27FC236}">
                <a16:creationId xmlns:a16="http://schemas.microsoft.com/office/drawing/2014/main" id="{2989D346-B7C7-D637-7464-0DDEFCAA98DB}"/>
              </a:ext>
              <a:ext uri="{C183D7F6-B498-43B3-948B-1728B52AA6E4}">
                <adec:decorative xmlns:adec="http://schemas.microsoft.com/office/drawing/2017/decorative" val="1"/>
              </a:ext>
            </a:extLst>
          </p:cNvPr>
          <p:cNvSpPr>
            <a:spLocks/>
          </p:cNvSpPr>
          <p:nvPr/>
        </p:nvSpPr>
        <p:spPr>
          <a:xfrm>
            <a:off x="3311231" y="4859571"/>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
        <p:nvSpPr>
          <p:cNvPr id="16" name="Freeform: Shape 15">
            <a:extLst>
              <a:ext uri="{FF2B5EF4-FFF2-40B4-BE49-F238E27FC236}">
                <a16:creationId xmlns:a16="http://schemas.microsoft.com/office/drawing/2014/main" id="{1A14EFC6-88D0-C8B9-E12E-80A5195D0C02}"/>
              </a:ext>
              <a:ext uri="{C183D7F6-B498-43B3-948B-1728B52AA6E4}">
                <adec:decorative xmlns:adec="http://schemas.microsoft.com/office/drawing/2017/decorative" val="1"/>
              </a:ext>
            </a:extLst>
          </p:cNvPr>
          <p:cNvSpPr>
            <a:spLocks/>
          </p:cNvSpPr>
          <p:nvPr/>
        </p:nvSpPr>
        <p:spPr>
          <a:xfrm>
            <a:off x="4299726" y="4863104"/>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
        <p:nvSpPr>
          <p:cNvPr id="17" name="Freeform: Shape 16">
            <a:extLst>
              <a:ext uri="{FF2B5EF4-FFF2-40B4-BE49-F238E27FC236}">
                <a16:creationId xmlns:a16="http://schemas.microsoft.com/office/drawing/2014/main" id="{1A29A285-0F5A-B62C-F7B2-165D4DEAB803}"/>
              </a:ext>
              <a:ext uri="{C183D7F6-B498-43B3-948B-1728B52AA6E4}">
                <adec:decorative xmlns:adec="http://schemas.microsoft.com/office/drawing/2017/decorative" val="1"/>
              </a:ext>
            </a:extLst>
          </p:cNvPr>
          <p:cNvSpPr>
            <a:spLocks/>
          </p:cNvSpPr>
          <p:nvPr/>
        </p:nvSpPr>
        <p:spPr>
          <a:xfrm>
            <a:off x="5229265" y="4889994"/>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
        <p:nvSpPr>
          <p:cNvPr id="18" name="Freeform: Shape 17">
            <a:extLst>
              <a:ext uri="{FF2B5EF4-FFF2-40B4-BE49-F238E27FC236}">
                <a16:creationId xmlns:a16="http://schemas.microsoft.com/office/drawing/2014/main" id="{DB5117C4-C6D2-A950-EC20-1911CC5D0BFF}"/>
              </a:ext>
              <a:ext uri="{C183D7F6-B498-43B3-948B-1728B52AA6E4}">
                <adec:decorative xmlns:adec="http://schemas.microsoft.com/office/drawing/2017/decorative" val="1"/>
              </a:ext>
            </a:extLst>
          </p:cNvPr>
          <p:cNvSpPr>
            <a:spLocks/>
          </p:cNvSpPr>
          <p:nvPr/>
        </p:nvSpPr>
        <p:spPr>
          <a:xfrm>
            <a:off x="6115445" y="4916136"/>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
        <p:nvSpPr>
          <p:cNvPr id="26" name="Freeform: Shape 25">
            <a:extLst>
              <a:ext uri="{FF2B5EF4-FFF2-40B4-BE49-F238E27FC236}">
                <a16:creationId xmlns:a16="http://schemas.microsoft.com/office/drawing/2014/main" id="{A17CF29A-7AF1-1D17-B57A-3D5B3BC9EF45}"/>
              </a:ext>
              <a:ext uri="{C183D7F6-B498-43B3-948B-1728B52AA6E4}">
                <adec:decorative xmlns:adec="http://schemas.microsoft.com/office/drawing/2017/decorative" val="1"/>
              </a:ext>
            </a:extLst>
          </p:cNvPr>
          <p:cNvSpPr>
            <a:spLocks/>
          </p:cNvSpPr>
          <p:nvPr/>
        </p:nvSpPr>
        <p:spPr>
          <a:xfrm>
            <a:off x="7598017" y="4999226"/>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
        <p:nvSpPr>
          <p:cNvPr id="27" name="Freeform: Shape 26">
            <a:extLst>
              <a:ext uri="{FF2B5EF4-FFF2-40B4-BE49-F238E27FC236}">
                <a16:creationId xmlns:a16="http://schemas.microsoft.com/office/drawing/2014/main" id="{353D8469-F1DA-3DCA-26EB-F9B30DF427F5}"/>
              </a:ext>
              <a:ext uri="{C183D7F6-B498-43B3-948B-1728B52AA6E4}">
                <adec:decorative xmlns:adec="http://schemas.microsoft.com/office/drawing/2017/decorative" val="1"/>
              </a:ext>
            </a:extLst>
          </p:cNvPr>
          <p:cNvSpPr>
            <a:spLocks/>
          </p:cNvSpPr>
          <p:nvPr/>
        </p:nvSpPr>
        <p:spPr>
          <a:xfrm>
            <a:off x="8440785" y="5037863"/>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
        <p:nvSpPr>
          <p:cNvPr id="28" name="Freeform: Shape 27">
            <a:extLst>
              <a:ext uri="{FF2B5EF4-FFF2-40B4-BE49-F238E27FC236}">
                <a16:creationId xmlns:a16="http://schemas.microsoft.com/office/drawing/2014/main" id="{CF7917DB-B3BE-3185-CEBE-E89C002FF2EA}"/>
              </a:ext>
              <a:ext uri="{C183D7F6-B498-43B3-948B-1728B52AA6E4}">
                <adec:decorative xmlns:adec="http://schemas.microsoft.com/office/drawing/2017/decorative" val="1"/>
              </a:ext>
            </a:extLst>
          </p:cNvPr>
          <p:cNvSpPr>
            <a:spLocks/>
          </p:cNvSpPr>
          <p:nvPr/>
        </p:nvSpPr>
        <p:spPr>
          <a:xfrm>
            <a:off x="9206253" y="5037863"/>
            <a:ext cx="714240" cy="1508105"/>
          </a:xfrm>
          <a:custGeom>
            <a:avLst/>
            <a:gdLst>
              <a:gd name="connsiteX0" fmla="*/ 1522476 w 3044952"/>
              <a:gd name="connsiteY0" fmla="*/ 0 h 6429359"/>
              <a:gd name="connsiteX1" fmla="*/ 2665476 w 3044952"/>
              <a:gd name="connsiteY1" fmla="*/ 1143000 h 6429359"/>
              <a:gd name="connsiteX2" fmla="*/ 1752830 w 3044952"/>
              <a:gd name="connsiteY2" fmla="*/ 2262778 h 6429359"/>
              <a:gd name="connsiteX3" fmla="*/ 1522479 w 3044952"/>
              <a:gd name="connsiteY3" fmla="*/ 2286000 h 6429359"/>
              <a:gd name="connsiteX4" fmla="*/ 1922852 w 3044952"/>
              <a:gd name="connsiteY4" fmla="*/ 2286000 h 6429359"/>
              <a:gd name="connsiteX5" fmla="*/ 3044952 w 3044952"/>
              <a:gd name="connsiteY5" fmla="*/ 4343400 h 6429359"/>
              <a:gd name="connsiteX6" fmla="*/ 2246667 w 3044952"/>
              <a:gd name="connsiteY6" fmla="*/ 4343400 h 6429359"/>
              <a:gd name="connsiteX7" fmla="*/ 2238212 w 3044952"/>
              <a:gd name="connsiteY7" fmla="*/ 4327897 h 6429359"/>
              <a:gd name="connsiteX8" fmla="*/ 2665476 w 3044952"/>
              <a:gd name="connsiteY8" fmla="*/ 6429358 h 6429359"/>
              <a:gd name="connsiteX9" fmla="*/ 2066163 w 3044952"/>
              <a:gd name="connsiteY9" fmla="*/ 6429358 h 6429359"/>
              <a:gd name="connsiteX10" fmla="*/ 1522476 w 3044952"/>
              <a:gd name="connsiteY10" fmla="*/ 3755284 h 6429359"/>
              <a:gd name="connsiteX11" fmla="*/ 978789 w 3044952"/>
              <a:gd name="connsiteY11" fmla="*/ 6429359 h 6429359"/>
              <a:gd name="connsiteX12" fmla="*/ 379476 w 3044952"/>
              <a:gd name="connsiteY12" fmla="*/ 6429359 h 6429359"/>
              <a:gd name="connsiteX13" fmla="*/ 806741 w 3044952"/>
              <a:gd name="connsiteY13" fmla="*/ 4327898 h 6429359"/>
              <a:gd name="connsiteX14" fmla="*/ 798286 w 3044952"/>
              <a:gd name="connsiteY14" fmla="*/ 4343400 h 6429359"/>
              <a:gd name="connsiteX15" fmla="*/ 0 w 3044952"/>
              <a:gd name="connsiteY15" fmla="*/ 4343400 h 6429359"/>
              <a:gd name="connsiteX16" fmla="*/ 1122100 w 3044952"/>
              <a:gd name="connsiteY16" fmla="*/ 2286001 h 6429359"/>
              <a:gd name="connsiteX17" fmla="*/ 1124567 w 3044952"/>
              <a:gd name="connsiteY17" fmla="*/ 2286001 h 6429359"/>
              <a:gd name="connsiteX18" fmla="*/ 1124566 w 3044952"/>
              <a:gd name="connsiteY18" fmla="*/ 2286000 h 6429359"/>
              <a:gd name="connsiteX19" fmla="*/ 1522473 w 3044952"/>
              <a:gd name="connsiteY19" fmla="*/ 2286000 h 6429359"/>
              <a:gd name="connsiteX20" fmla="*/ 1292122 w 3044952"/>
              <a:gd name="connsiteY20" fmla="*/ 2262778 h 6429359"/>
              <a:gd name="connsiteX21" fmla="*/ 379476 w 3044952"/>
              <a:gd name="connsiteY21" fmla="*/ 1143000 h 6429359"/>
              <a:gd name="connsiteX22" fmla="*/ 1522476 w 3044952"/>
              <a:gd name="connsiteY22" fmla="*/ 0 h 64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4952" h="6429359">
                <a:moveTo>
                  <a:pt x="1522476" y="0"/>
                </a:moveTo>
                <a:cubicBezTo>
                  <a:pt x="2153737" y="0"/>
                  <a:pt x="2665476" y="511739"/>
                  <a:pt x="2665476" y="1143000"/>
                </a:cubicBezTo>
                <a:cubicBezTo>
                  <a:pt x="2665476" y="1695354"/>
                  <a:pt x="2273676" y="2156198"/>
                  <a:pt x="1752830" y="2262778"/>
                </a:cubicBezTo>
                <a:lnTo>
                  <a:pt x="1522479" y="2286000"/>
                </a:lnTo>
                <a:lnTo>
                  <a:pt x="1922852" y="2286000"/>
                </a:lnTo>
                <a:lnTo>
                  <a:pt x="3044952" y="4343400"/>
                </a:lnTo>
                <a:lnTo>
                  <a:pt x="2246667" y="4343400"/>
                </a:lnTo>
                <a:lnTo>
                  <a:pt x="2238212" y="4327897"/>
                </a:lnTo>
                <a:lnTo>
                  <a:pt x="2665476" y="6429358"/>
                </a:lnTo>
                <a:lnTo>
                  <a:pt x="2066163" y="6429358"/>
                </a:lnTo>
                <a:lnTo>
                  <a:pt x="1522476" y="3755284"/>
                </a:lnTo>
                <a:lnTo>
                  <a:pt x="978789" y="6429359"/>
                </a:lnTo>
                <a:lnTo>
                  <a:pt x="379476" y="6429359"/>
                </a:lnTo>
                <a:lnTo>
                  <a:pt x="806741" y="4327898"/>
                </a:lnTo>
                <a:lnTo>
                  <a:pt x="798286" y="4343400"/>
                </a:lnTo>
                <a:lnTo>
                  <a:pt x="0" y="4343400"/>
                </a:lnTo>
                <a:lnTo>
                  <a:pt x="1122100" y="2286001"/>
                </a:lnTo>
                <a:lnTo>
                  <a:pt x="1124567" y="2286001"/>
                </a:lnTo>
                <a:lnTo>
                  <a:pt x="1124566" y="2286000"/>
                </a:lnTo>
                <a:lnTo>
                  <a:pt x="1522473" y="2286000"/>
                </a:lnTo>
                <a:lnTo>
                  <a:pt x="1292122" y="2262778"/>
                </a:lnTo>
                <a:cubicBezTo>
                  <a:pt x="771276" y="2156198"/>
                  <a:pt x="379476" y="1695354"/>
                  <a:pt x="379476" y="1143000"/>
                </a:cubicBezTo>
                <a:cubicBezTo>
                  <a:pt x="379476" y="511739"/>
                  <a:pt x="891215" y="0"/>
                  <a:pt x="1522476" y="0"/>
                </a:cubicBezTo>
                <a:close/>
              </a:path>
            </a:pathLst>
          </a:custGeom>
          <a:gradFill>
            <a:gsLst>
              <a:gs pos="29000">
                <a:schemeClr val="accent1"/>
              </a:gs>
              <a:gs pos="100000">
                <a:schemeClr val="accent1">
                  <a:lumMod val="60000"/>
                  <a:lumOff val="40000"/>
                </a:schemeClr>
              </a:gs>
            </a:gsLst>
            <a:lin ang="3600000" scaled="0"/>
          </a:gradFill>
          <a:ln w="38100" cap="rnd">
            <a:gradFill>
              <a:gsLst>
                <a:gs pos="30000">
                  <a:schemeClr val="accent1"/>
                </a:gs>
                <a:gs pos="100000">
                  <a:schemeClr val="accent1">
                    <a:lumMod val="60000"/>
                    <a:lumOff val="40000"/>
                  </a:schemeClr>
                </a:gs>
              </a:gsLst>
              <a:lin ang="3600000" scaled="0"/>
            </a:gra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2310241476"/>
      </p:ext>
    </p:extLst>
  </p:cSld>
  <p:clrMapOvr>
    <a:masterClrMapping/>
  </p:clrMapOvr>
</p:sld>
</file>

<file path=ppt/theme/theme1.xml><?xml version="1.0" encoding="utf-8"?>
<a:theme xmlns:a="http://schemas.openxmlformats.org/drawingml/2006/main" name="Berlin">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working template" id="{E93188FF-ABBF-4175-BD0C-58BBB23381C9}" vid="{BE0FCF59-B90C-4BE3-9C13-0E24E2BC5E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192EF4A736D54D8E4B9DE0299C9E6E" ma:contentTypeVersion="53" ma:contentTypeDescription="Create a new document." ma:contentTypeScope="" ma:versionID="bb6aca0c427c5afda6f9779c873d29eb">
  <xsd:schema xmlns:xsd="http://www.w3.org/2001/XMLSchema" xmlns:xs="http://www.w3.org/2001/XMLSchema" xmlns:p="http://schemas.microsoft.com/office/2006/metadata/properties" xmlns:ns1="13efc53b-a7e6-4120-b1e2-ae9f2851cca4" xmlns:ns3="35625ac7-1bfd-4a7f-9a7f-d13086bfa749" xmlns:ns4="baf464a5-443c-4111-9af5-10917cd50cf0" targetNamespace="http://schemas.microsoft.com/office/2006/metadata/properties" ma:root="true" ma:fieldsID="9871cad9133122c8c32804ce6ca52ae5" ns1:_="" ns3:_="" ns4:_="">
    <xsd:import namespace="13efc53b-a7e6-4120-b1e2-ae9f2851cca4"/>
    <xsd:import namespace="35625ac7-1bfd-4a7f-9a7f-d13086bfa749"/>
    <xsd:import namespace="baf464a5-443c-4111-9af5-10917cd50cf0"/>
    <xsd:element name="properties">
      <xsd:complexType>
        <xsd:sequence>
          <xsd:element name="documentManagement">
            <xsd:complexType>
              <xsd:all>
                <xsd:element ref="ns1:Project" minOccurs="0"/>
                <xsd:element ref="ns1:Sub_x002d_Project" minOccurs="0"/>
                <xsd:element ref="ns1:Doc_x0020_Type" minOccurs="0"/>
                <xsd:element ref="ns1:Status" minOccurs="0"/>
                <xsd:element ref="ns1:CommissionItem_x002f_PolicyItem" minOccurs="0"/>
                <xsd:element ref="ns1:Notes0" minOccurs="0"/>
                <xsd:element ref="ns1:Completion_x002f_Posted_x0020_Date" minOccurs="0"/>
                <xsd:element ref="ns1:MediaServiceMetadata" minOccurs="0"/>
                <xsd:element ref="ns1:MediaServiceFastMetadata" minOccurs="0"/>
                <xsd:element ref="ns3:SharedWithUsers" minOccurs="0"/>
                <xsd:element ref="ns3:SharedWithDetails" minOccurs="0"/>
                <xsd:element ref="ns1:CommissionDate" minOccurs="0"/>
                <xsd:element ref="ns1:SubmittedDate" minOccurs="0"/>
                <xsd:element ref="ns1:Year" minOccurs="0"/>
                <xsd:element ref="ns1:Minutes" minOccurs="0"/>
                <xsd:element ref="ns1:Presenter" minOccurs="0"/>
                <xsd:element ref="ns1:PolicyDescription" minOccurs="0"/>
                <xsd:element ref="ns1:lcf76f155ced4ddcb4097134ff3c332f" minOccurs="0"/>
                <xsd:element ref="ns4:TaxCatchAll" minOccurs="0"/>
                <xsd:element ref="ns1:MediaServiceDateTaken" minOccurs="0"/>
                <xsd:element ref="ns1:MediaServiceGenerationTime" minOccurs="0"/>
                <xsd:element ref="ns1:MediaServiceEventHashCode" minOccurs="0"/>
                <xsd:element ref="ns1:DueDate" minOccurs="0"/>
                <xsd:element ref="ns1:MediaServiceOCR" minOccurs="0"/>
                <xsd:element ref="ns1:MediaServiceLocation" minOccurs="0"/>
                <xsd:element ref="ns1: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efc53b-a7e6-4120-b1e2-ae9f2851cca4" elementFormDefault="qualified">
    <xsd:import namespace="http://schemas.microsoft.com/office/2006/documentManagement/types"/>
    <xsd:import namespace="http://schemas.microsoft.com/office/infopath/2007/PartnerControls"/>
    <xsd:element name="Project" ma:index="0" nillable="true" ma:displayName="AEL Policy Project" ma:internalName="Project" ma:readOnly="false">
      <xsd:simpleType>
        <xsd:restriction base="dms:Text">
          <xsd:maxLength value="255"/>
        </xsd:restriction>
      </xsd:simpleType>
    </xsd:element>
    <xsd:element name="Sub_x002d_Project" ma:index="1" nillable="true" ma:displayName="Sub-Project" ma:internalName="Sub_x002d_Project" ma:readOnly="false">
      <xsd:simpleType>
        <xsd:restriction base="dms:Text">
          <xsd:maxLength value="255"/>
        </xsd:restriction>
      </xsd:simpleType>
    </xsd:element>
    <xsd:element name="Doc_x0020_Type" ma:index="2" nillable="true" ma:displayName="Doc Type" ma:default="Letter/TAB" ma:format="Dropdown" ma:internalName="Doc_x0020_Type">
      <xsd:simpleType>
        <xsd:restriction base="dms:Choice">
          <xsd:enumeration value="Letter/TAB"/>
          <xsd:enumeration value="Guide"/>
          <xsd:enumeration value="Attachment"/>
          <xsd:enumeration value="Supplemental"/>
          <xsd:enumeration value="DP"/>
          <xsd:enumeration value="Report"/>
          <xsd:enumeration value="Talking Points"/>
          <xsd:enumeration value="Leg Resource"/>
        </xsd:restriction>
      </xsd:simpleType>
    </xsd:element>
    <xsd:element name="Status" ma:index="3" nillable="true" ma:displayName="Stage" ma:format="Dropdown" ma:internalName="Status">
      <xsd:simpleType>
        <xsd:restriction base="dms:Choice">
          <xsd:enumeration value="Draft - Author (Initial Stage)"/>
          <xsd:enumeration value="Draft – Author/Director"/>
          <xsd:enumeration value="Review – Integrated Review"/>
          <xsd:enumeration value="Review - AEL Author"/>
          <xsd:enumeration value="Review - WF Ed Deputy Director"/>
          <xsd:enumeration value="Review - AEL Director"/>
          <xsd:enumeration value="Review - Editing"/>
          <xsd:enumeration value="Review - 48-Hour"/>
          <xsd:enumeration value="Review - 5-Day"/>
          <xsd:enumeration value="Review – Deputy Division Director"/>
          <xsd:enumeration value="Briefing - Exec Mgmt."/>
          <xsd:enumeration value="Briefing - Commission Staff Week 1"/>
          <xsd:enumeration value="Briefing - Commission Staff Week 2"/>
          <xsd:enumeration value="Briefing - Commission Staff Week 3"/>
          <xsd:enumeration value="Notebook"/>
          <xsd:enumeration value="Complete (Commission Approved/Published)"/>
        </xsd:restriction>
      </xsd:simpleType>
    </xsd:element>
    <xsd:element name="CommissionItem_x002f_PolicyItem" ma:index="4" nillable="true" ma:displayName="Commission/Policy/Internal Item" ma:format="Dropdown" ma:internalName="CommissionItem_x002f_PolicyItem">
      <xsd:simpleType>
        <xsd:restriction base="dms:Choice">
          <xsd:enumeration value="Commission Action Item"/>
          <xsd:enumeration value="Commission Informational Item"/>
          <xsd:enumeration value="Policy Item"/>
          <xsd:enumeration value="TWC Internal"/>
        </xsd:restriction>
      </xsd:simpleType>
    </xsd:element>
    <xsd:element name="Notes0" ma:index="5" nillable="true" ma:displayName="Notes" ma:internalName="Notes0" ma:readOnly="false">
      <xsd:simpleType>
        <xsd:restriction base="dms:Note">
          <xsd:maxLength value="255"/>
        </xsd:restriction>
      </xsd:simpleType>
    </xsd:element>
    <xsd:element name="Completion_x002f_Posted_x0020_Date" ma:index="7" nillable="true" ma:displayName="Publication Date" ma:format="DateOnly" ma:hidden="true" ma:internalName="Completion_x002f_Posted_x0020_Date" ma:readOnly="false">
      <xsd:simpleType>
        <xsd:restriction base="dms:DateTime"/>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CommissionDate" ma:index="19" nillable="true" ma:displayName="Commission Date" ma:format="DateOnly" ma:internalName="CommissionDate">
      <xsd:simpleType>
        <xsd:restriction base="dms:DateTime"/>
      </xsd:simpleType>
    </xsd:element>
    <xsd:element name="SubmittedDate" ma:index="20" nillable="true" ma:displayName="Submitted Date" ma:format="DateOnly" ma:internalName="SubmittedDate">
      <xsd:simpleType>
        <xsd:restriction base="dms:DateTime"/>
      </xsd:simpleType>
    </xsd:element>
    <xsd:element name="Year" ma:index="21" nillable="true" ma:displayName="Year" ma:format="Dropdown" ma:internalName="Year">
      <xsd:simpleType>
        <xsd:restriction base="dms:Choice">
          <xsd:enumeration value="2017"/>
          <xsd:enumeration value="2018"/>
          <xsd:enumeration value="2019"/>
          <xsd:enumeration value="2020"/>
          <xsd:enumeration value="2021"/>
          <xsd:enumeration value="2022"/>
        </xsd:restriction>
      </xsd:simpleType>
    </xsd:element>
    <xsd:element name="Minutes" ma:index="22" nillable="true" ma:displayName="Minutes" ma:format="Hyperlink" ma:internalName="Minutes">
      <xsd:complexType>
        <xsd:complexContent>
          <xsd:extension base="dms:URL">
            <xsd:sequence>
              <xsd:element name="Url" type="dms:ValidUrl" minOccurs="0" nillable="true"/>
              <xsd:element name="Description" type="xsd:string" nillable="true"/>
            </xsd:sequence>
          </xsd:extension>
        </xsd:complexContent>
      </xsd:complexType>
    </xsd:element>
    <xsd:element name="Presenter" ma:index="23" nillable="true" ma:displayName="Presenter" ma:format="Dropdown" ma:internalName="Presenter">
      <xsd:simpleType>
        <xsd:restriction base="dms:Choice">
          <xsd:enumeration value="AEL"/>
          <xsd:enumeration value="WDD"/>
          <xsd:enumeration value="SWI"/>
          <xsd:enumeration value="Budget/Finance"/>
          <xsd:enumeration value="I3"/>
          <xsd:enumeration value="WF Policy"/>
        </xsd:restriction>
      </xsd:simpleType>
    </xsd:element>
    <xsd:element name="PolicyDescription" ma:index="24" nillable="true" ma:displayName="Policy Description" ma:format="Dropdown" ma:internalName="PolicyDescription">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b2870f7a-ebce-4420-99c3-1cd72abed08e" ma:termSetId="09814cd3-568e-fe90-9814-8d621ff8fb84" ma:anchorId="fba54fb3-c3e1-fe81-a776-ca4b69148c4d" ma:open="true" ma:isKeyword="false">
      <xsd:complexType>
        <xsd:sequence>
          <xsd:element ref="pc:Terms" minOccurs="0" maxOccurs="1"/>
        </xsd:sequence>
      </xsd:complexType>
    </xsd:element>
    <xsd:element name="MediaServiceDateTaken" ma:index="28" nillable="true" ma:displayName="MediaServiceDateTaken" ma:hidden="true" ma:internalName="MediaServiceDateTaken"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DueDate" ma:index="31" nillable="true" ma:displayName="Date" ma:format="Dropdown" ma:internalName="DueDate">
      <xsd:simpleType>
        <xsd:restriction base="dms:Note">
          <xsd:maxLength value="255"/>
        </xsd:restriction>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Location" ma:index="33" nillable="true" ma:displayName="Location" ma:internalName="MediaServiceLocation" ma:readOnly="true">
      <xsd:simpleType>
        <xsd:restriction base="dms:Text"/>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625ac7-1bfd-4a7f-9a7f-d13086bfa749"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f464a5-443c-4111-9af5-10917cd50cf0"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dd43b680-da4e-45a5-8372-5afb948bc79c}" ma:internalName="TaxCatchAll" ma:showField="CatchAllData" ma:web="baf464a5-443c-4111-9af5-10917cd50c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Letter/Guide/TAB/DP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ubmittedDate xmlns="13efc53b-a7e6-4120-b1e2-ae9f2851cca4" xsi:nil="true"/>
    <Minutes xmlns="13efc53b-a7e6-4120-b1e2-ae9f2851cca4">
      <Url xsi:nil="true"/>
      <Description xsi:nil="true"/>
    </Minutes>
    <Sub_x002d_Project xmlns="13efc53b-a7e6-4120-b1e2-ae9f2851cca4" xsi:nil="true"/>
    <Project xmlns="13efc53b-a7e6-4120-b1e2-ae9f2851cca4" xsi:nil="true"/>
    <DueDate xmlns="13efc53b-a7e6-4120-b1e2-ae9f2851cca4" xsi:nil="true"/>
    <Completion_x002f_Posted_x0020_Date xmlns="13efc53b-a7e6-4120-b1e2-ae9f2851cca4" xsi:nil="true"/>
    <Status xmlns="13efc53b-a7e6-4120-b1e2-ae9f2851cca4" xsi:nil="true"/>
    <Notes0 xmlns="13efc53b-a7e6-4120-b1e2-ae9f2851cca4" xsi:nil="true"/>
    <Doc_x0020_Type xmlns="13efc53b-a7e6-4120-b1e2-ae9f2851cca4">Letter/TAB</Doc_x0020_Type>
    <CommissionDate xmlns="13efc53b-a7e6-4120-b1e2-ae9f2851cca4" xsi:nil="true"/>
    <Year xmlns="13efc53b-a7e6-4120-b1e2-ae9f2851cca4" xsi:nil="true"/>
    <Presenter xmlns="13efc53b-a7e6-4120-b1e2-ae9f2851cca4" xsi:nil="true"/>
    <PolicyDescription xmlns="13efc53b-a7e6-4120-b1e2-ae9f2851cca4" xsi:nil="true"/>
    <CommissionItem_x002f_PolicyItem xmlns="13efc53b-a7e6-4120-b1e2-ae9f2851cca4" xsi:nil="true"/>
    <lcf76f155ced4ddcb4097134ff3c332f xmlns="13efc53b-a7e6-4120-b1e2-ae9f2851cca4">
      <Terms xmlns="http://schemas.microsoft.com/office/infopath/2007/PartnerControls"/>
    </lcf76f155ced4ddcb4097134ff3c332f>
    <TaxCatchAll xmlns="baf464a5-443c-4111-9af5-10917cd50cf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29BE5E-D84C-4B45-9AED-D4BFED297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efc53b-a7e6-4120-b1e2-ae9f2851cca4"/>
    <ds:schemaRef ds:uri="35625ac7-1bfd-4a7f-9a7f-d13086bfa749"/>
    <ds:schemaRef ds:uri="baf464a5-443c-4111-9af5-10917cd50c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F2F246-6F49-49E7-B6CC-4AFEBF4A7964}">
  <ds:schemaRefs>
    <ds:schemaRef ds:uri="http://schemas.microsoft.com/office/2006/metadata/properties"/>
    <ds:schemaRef ds:uri="http://purl.org/dc/terms/"/>
    <ds:schemaRef ds:uri="13efc53b-a7e6-4120-b1e2-ae9f2851cca4"/>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baf464a5-443c-4111-9af5-10917cd50cf0"/>
    <ds:schemaRef ds:uri="35625ac7-1bfd-4a7f-9a7f-d13086bfa749"/>
    <ds:schemaRef ds:uri="http://purl.org/dc/dcmitype/"/>
  </ds:schemaRefs>
</ds:datastoreItem>
</file>

<file path=customXml/itemProps3.xml><?xml version="1.0" encoding="utf-8"?>
<ds:datastoreItem xmlns:ds="http://schemas.openxmlformats.org/officeDocument/2006/customXml" ds:itemID="{BE0B8618-D55F-4421-93A9-4C4CF72B7A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TWC Accessible Cities</Template>
  <TotalTime>166</TotalTime>
  <Words>3481</Words>
  <Application>Microsoft Office PowerPoint</Application>
  <PresentationFormat>Widescreen</PresentationFormat>
  <Paragraphs>349</Paragraphs>
  <Slides>56</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56</vt:i4>
      </vt:variant>
    </vt:vector>
  </HeadingPairs>
  <TitlesOfParts>
    <vt:vector size="69" baseType="lpstr">
      <vt:lpstr>Arial</vt:lpstr>
      <vt:lpstr>Arial Black</vt:lpstr>
      <vt:lpstr>Calibri</vt:lpstr>
      <vt:lpstr>Cambria</vt:lpstr>
      <vt:lpstr>Graphik</vt:lpstr>
      <vt:lpstr>Interstate</vt:lpstr>
      <vt:lpstr>Quire Sans Light</vt:lpstr>
      <vt:lpstr>Roboto</vt:lpstr>
      <vt:lpstr>Times New Roman</vt:lpstr>
      <vt:lpstr>Trebuchet MS</vt:lpstr>
      <vt:lpstr>Verdana</vt:lpstr>
      <vt:lpstr>Wingdings</vt:lpstr>
      <vt:lpstr>Berlin</vt:lpstr>
      <vt:lpstr>Advisory Committee Meeting </vt:lpstr>
      <vt:lpstr>September 27, 2023 Agenda</vt:lpstr>
      <vt:lpstr>AEL Advisory Committee</vt:lpstr>
      <vt:lpstr>Welcome &amp; Opening Remarks</vt:lpstr>
      <vt:lpstr>Happenings</vt:lpstr>
      <vt:lpstr>Commissioner Remarks</vt:lpstr>
      <vt:lpstr>Guest Speaker</vt:lpstr>
      <vt:lpstr>Closing the Digital Divide in Texas </vt:lpstr>
      <vt:lpstr>Snapshot: Digital Divide in Texas</vt:lpstr>
      <vt:lpstr>Texas Broadband Development Office</vt:lpstr>
      <vt:lpstr>What is Broadband?</vt:lpstr>
      <vt:lpstr>What is Digital Opportunity?</vt:lpstr>
      <vt:lpstr>Infrastructure and Jobs Act (IIJA)</vt:lpstr>
      <vt:lpstr>IIJA Program Planning Timeline</vt:lpstr>
      <vt:lpstr>Public Engagement</vt:lpstr>
      <vt:lpstr>Covered Populations</vt:lpstr>
      <vt:lpstr>What we heard:</vt:lpstr>
      <vt:lpstr>What’s Next:  Public Comment Period</vt:lpstr>
      <vt:lpstr>Questions? 833-3-TEXBDO Broadband@cpa.texas.gov</vt:lpstr>
      <vt:lpstr>Guest Speaker</vt:lpstr>
      <vt:lpstr>Today’s conversation</vt:lpstr>
      <vt:lpstr>About National Skills Coalition</vt:lpstr>
      <vt:lpstr>The digital divide isn’t just about broadband or hardware…</vt:lpstr>
      <vt:lpstr>Congress is sending more than $1 billion to Texas</vt:lpstr>
      <vt:lpstr>The Infrastructure Investment</vt:lpstr>
      <vt:lpstr>The Digital Equity Act includes two types of funding for Texas:</vt:lpstr>
      <vt:lpstr>What’s the timeline?</vt:lpstr>
      <vt:lpstr>DE Act “covered populations” overlap with adult learners</vt:lpstr>
      <vt:lpstr>AE providers will likely be eligible to apply for federal discretionary grants </vt:lpstr>
      <vt:lpstr>What types of services can be provided with DE funding? </vt:lpstr>
      <vt:lpstr>Entities receiving federal competitive grants must engage in at least one of these activities:</vt:lpstr>
      <vt:lpstr>Let’s talk about BEAD funding.</vt:lpstr>
      <vt:lpstr>BEAD gives states funding to:</vt:lpstr>
      <vt:lpstr>Yes, states can spend BEAD money on activities other than laying fiber</vt:lpstr>
      <vt:lpstr>If states still have money left over after “last mile” deployment…</vt:lpstr>
      <vt:lpstr>Some ways states can spend their non-deployment money:</vt:lpstr>
      <vt:lpstr>The TX Broadband Development Office is overseeing the 5-year BEAD Action Plan</vt:lpstr>
      <vt:lpstr>What happens once the feds approve Texas’s plans? </vt:lpstr>
      <vt:lpstr>What does all this mean for adult learners? </vt:lpstr>
      <vt:lpstr>So we researched employers’ demand for digital skills</vt:lpstr>
      <vt:lpstr>Virtually all of today’s jobs require digital skills</vt:lpstr>
      <vt:lpstr>TX employers are close to national average in requiring digital skills </vt:lpstr>
      <vt:lpstr>Even entry-level jobs require digital skills </vt:lpstr>
      <vt:lpstr>Learn more in our full report: Closing the Digital Skill Divide</vt:lpstr>
      <vt:lpstr>1. Start preparing now for competitive grant opportunities in 2024.</vt:lpstr>
      <vt:lpstr>2. Advocate for investment in proven digital skill-building strategies:</vt:lpstr>
      <vt:lpstr>Create or expand work-based learning programs that allow adult learners to upskill without debt. </vt:lpstr>
      <vt:lpstr>…to establish industry partnerships for broadband workforce development, and increase their capacity to engage in equity-advancing practices.</vt:lpstr>
      <vt:lpstr>Time for your questions!</vt:lpstr>
      <vt:lpstr>Knowledge to action:  Additional resources</vt:lpstr>
      <vt:lpstr>Stay in touch</vt:lpstr>
      <vt:lpstr>AEL Committee Discussion</vt:lpstr>
      <vt:lpstr> The AEL Advisory Committee met last June to refine it’s 2022 recommendations to the Commission.  This resulted in two primary recommendations.  </vt:lpstr>
      <vt:lpstr>Blank</vt:lpstr>
      <vt:lpstr>Closing Remarks</vt:lpstr>
      <vt:lpstr>Next AEL Advisory Committee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Kelly,Jennifer</dc:creator>
  <cp:lastModifiedBy>Gregurek,Emily F</cp:lastModifiedBy>
  <cp:revision>5</cp:revision>
  <dcterms:created xsi:type="dcterms:W3CDTF">2023-03-08T21:03:24Z</dcterms:created>
  <dcterms:modified xsi:type="dcterms:W3CDTF">2023-10-12T14:12:53Z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0x010100DC192EF4A736D54D8E4B9DE0299C9E6E</vt:lpwstr>
  </property>
  <property fmtid="{D5CDD505-2E9C-101B-9397-08002B2CF9AE}" pid="3" name="MediaServiceImageTags">
    <vt:lpwstr/>
  </property>
</Properties>
</file>