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9"/>
  </p:notesMasterIdLst>
  <p:sldIdLst>
    <p:sldId id="1225" r:id="rId3"/>
    <p:sldId id="1187" r:id="rId4"/>
    <p:sldId id="1178" r:id="rId5"/>
    <p:sldId id="1179" r:id="rId6"/>
    <p:sldId id="263" r:id="rId7"/>
    <p:sldId id="311" r:id="rId8"/>
    <p:sldId id="274" r:id="rId9"/>
    <p:sldId id="276" r:id="rId10"/>
    <p:sldId id="1264" r:id="rId11"/>
    <p:sldId id="277" r:id="rId12"/>
    <p:sldId id="278" r:id="rId13"/>
    <p:sldId id="1223" r:id="rId14"/>
    <p:sldId id="279" r:id="rId15"/>
    <p:sldId id="280" r:id="rId16"/>
    <p:sldId id="281" r:id="rId17"/>
    <p:sldId id="1234" r:id="rId18"/>
    <p:sldId id="316" r:id="rId19"/>
    <p:sldId id="306" r:id="rId20"/>
    <p:sldId id="1207" r:id="rId21"/>
    <p:sldId id="1209" r:id="rId22"/>
    <p:sldId id="1213" r:id="rId23"/>
    <p:sldId id="317" r:id="rId24"/>
    <p:sldId id="1224" r:id="rId25"/>
    <p:sldId id="1195" r:id="rId26"/>
    <p:sldId id="1198" r:id="rId27"/>
    <p:sldId id="1202" r:id="rId28"/>
    <p:sldId id="1192" r:id="rId29"/>
    <p:sldId id="259" r:id="rId30"/>
    <p:sldId id="1263" r:id="rId31"/>
    <p:sldId id="293" r:id="rId32"/>
    <p:sldId id="1266" r:id="rId33"/>
    <p:sldId id="305" r:id="rId34"/>
    <p:sldId id="318" r:id="rId35"/>
    <p:sldId id="1248" r:id="rId36"/>
    <p:sldId id="1265" r:id="rId37"/>
    <p:sldId id="123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E21"/>
    <a:srgbClr val="B7202E"/>
    <a:srgbClr val="FADF6A"/>
    <a:srgbClr val="CF3229"/>
    <a:srgbClr val="F04732"/>
    <a:srgbClr val="F8EE5B"/>
    <a:srgbClr val="E6E6E6"/>
    <a:srgbClr val="81D0C6"/>
    <a:srgbClr val="4BA14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95103" autoAdjust="0"/>
  </p:normalViewPr>
  <p:slideViewPr>
    <p:cSldViewPr snapToGrid="0">
      <p:cViewPr varScale="1">
        <p:scale>
          <a:sx n="78" d="100"/>
          <a:sy n="78" d="100"/>
        </p:scale>
        <p:origin x="859" y="5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0FE51-2F3A-4620-9E08-B8CA2E384D63}"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9CCD2-5855-4E00-BD5F-24C4671096F7}" type="slidenum">
              <a:rPr lang="en-US" smtClean="0"/>
              <a:t>‹#›</a:t>
            </a:fld>
            <a:endParaRPr lang="en-US"/>
          </a:p>
        </p:txBody>
      </p:sp>
    </p:spTree>
    <p:extLst>
      <p:ext uri="{BB962C8B-B14F-4D97-AF65-F5344CB8AC3E}">
        <p14:creationId xmlns:p14="http://schemas.microsoft.com/office/powerpoint/2010/main" val="226136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inyurl.com/TWCpub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2d0b474cb_0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2d0b474cb_0_1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 name="Google Shape;165;ge2d0b474cb_0_1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fact, Career Success, our high school level career readiness workbook was recently released, and it took up a large bulk of the year. This project was a major overhaul of an older document. Not only did we rewrite a large portion of it, but we shrunk the size  of the document from a newspaper tabloid to an 8x11 workbook. We also updated all of the data included and completely revamped the graphic design and layouts of the pages. While we were working on this mammoth project, we were also adding more new content to our to-do list. </a:t>
            </a:r>
          </a:p>
          <a:p>
            <a:r>
              <a:rPr lang="en-US" sz="1200" kern="1200" dirty="0">
                <a:solidFill>
                  <a:schemeClr val="tx1"/>
                </a:solidFill>
                <a:effectLst/>
                <a:latin typeface="+mn-lt"/>
                <a:ea typeface="+mn-ea"/>
                <a:cs typeface="+mn-cs"/>
              </a:rPr>
              <a:t>Currently we are working on replicating what we did with the Career Success project but with the publication Career Investigations. This is our middle school version of the career readiness content.  </a:t>
            </a:r>
          </a:p>
          <a:p>
            <a:r>
              <a:rPr lang="en-US" sz="1200" kern="1200" dirty="0">
                <a:solidFill>
                  <a:schemeClr val="tx1"/>
                </a:solidFill>
                <a:effectLst/>
                <a:latin typeface="+mn-lt"/>
                <a:ea typeface="+mn-ea"/>
                <a:cs typeface="+mn-cs"/>
              </a:rPr>
              <a:t>Simultaneously, we are working on bringing you new publications focused on financial planning for all the options beyond high school, career pathways, soft skills, overcoming barriers to employment, and tackling and succeeding in your first job.  These additional resources may take some time for us to complete, as they are all in various stages of production, but know we are diligently working on getting them to you. </a:t>
            </a:r>
          </a:p>
          <a:p>
            <a:r>
              <a:rPr lang="en-US" sz="1200" kern="1200" dirty="0">
                <a:solidFill>
                  <a:schemeClr val="tx1"/>
                </a:solidFill>
                <a:effectLst/>
                <a:latin typeface="+mn-lt"/>
                <a:ea typeface="+mn-ea"/>
                <a:cs typeface="+mn-cs"/>
              </a:rPr>
              <a:t>Our plan is to release digitized versions of all of our new publications when they are officially launched in print. We encourage you to visit our website periodically to check on the progress of those workbooks and publications or pay close attention to any TWC emails you may get in the future as we plan to announce each new document when it reaches the distribution phase.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FC7873-606A-4766-A213-D23A2B920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21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Specifically, we have plans to share it with the TWC, AEL team so they can adapt the content for their adult audience. We will also share it with our Regional Education Outreach teams so they can add their own logos and contact information, so students know they have access to local professionals who provide education outreach services.</a:t>
            </a:r>
          </a:p>
          <a:p>
            <a:r>
              <a:rPr lang="en-US" sz="1200" kern="1200" dirty="0">
                <a:solidFill>
                  <a:schemeClr val="tx1"/>
                </a:solidFill>
                <a:effectLst/>
                <a:latin typeface="+mn-lt"/>
                <a:ea typeface="+mn-ea"/>
                <a:cs typeface="+mn-cs"/>
              </a:rPr>
              <a:t>We are also open to share our files with others. Again, we don’t copyright our materials, so the content will be available for public domain use as soon as it is posted to our website, but feel free to send the request if you are wanting InDesign files rather than PDF’s or if you want to partner with our team in any way. Simply reach out to our team with a request and we will share with leadership.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FC7873-606A-4766-A213-D23A2B92064D}" type="slidenum">
              <a:rPr lang="en-US" smtClean="0"/>
              <a:t>33</a:t>
            </a:fld>
            <a:endParaRPr lang="en-US"/>
          </a:p>
        </p:txBody>
      </p:sp>
    </p:spTree>
    <p:extLst>
      <p:ext uri="{BB962C8B-B14F-4D97-AF65-F5344CB8AC3E}">
        <p14:creationId xmlns:p14="http://schemas.microsoft.com/office/powerpoint/2010/main" val="314528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2d0b474cb_0_1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e2d0b474cb_0_16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5" name="Google Shape;285;ge2d0b474cb_0_16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2d0b474cb_0_1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e2d0b474cb_0_17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9" name="Google Shape;299;ge2d0b474cb_0_17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2d0b474cb_0_17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2d0b474cb_0_17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6" name="Google Shape;306;ge2d0b474cb_0_17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2d0b474cb_0_1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2d0b474cb_0_18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3" name="Google Shape;313;ge2d0b474cb_0_18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2d0b474cb_0_18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2d0b474cb_0_18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0" name="Google Shape;320;ge2d0b474cb_0_18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e2d0b474cb_0_2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e2d0b474cb_0_22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7" name="Google Shape;327;ge2d0b474cb_0_22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a:t>
            </a:r>
            <a:r>
              <a:rPr lang="en-US" sz="1200" kern="1200" dirty="0">
                <a:solidFill>
                  <a:schemeClr val="tx1"/>
                </a:solidFill>
                <a:effectLst/>
                <a:latin typeface="+mn-lt"/>
                <a:ea typeface="+mn-ea"/>
                <a:cs typeface="+mn-cs"/>
              </a:rPr>
              <a:t> Let me start by introducing you to our amazing Education Outreach team. I am Lori Knight and I manage the outreach team as well occasionally provide outreach services as well. </a:t>
            </a:r>
          </a:p>
          <a:p>
            <a:r>
              <a:rPr lang="en-US" sz="1200" kern="1200" dirty="0">
                <a:solidFill>
                  <a:schemeClr val="tx1"/>
                </a:solidFill>
                <a:effectLst/>
                <a:latin typeface="+mn-lt"/>
                <a:ea typeface="+mn-ea"/>
                <a:cs typeface="+mn-cs"/>
              </a:rPr>
              <a:t>Cristina Jaime is our Editor and she provides graphic design support for the team as well. </a:t>
            </a:r>
          </a:p>
          <a:p>
            <a:r>
              <a:rPr lang="en-US" sz="1200" kern="1200" dirty="0">
                <a:solidFill>
                  <a:schemeClr val="tx1"/>
                </a:solidFill>
                <a:effectLst/>
                <a:latin typeface="+mn-lt"/>
                <a:ea typeface="+mn-ea"/>
                <a:cs typeface="+mn-cs"/>
              </a:rPr>
              <a:t>And our three Specialists, Major, Ronny, and Jonathan provide outreach services to schools across the state. </a:t>
            </a:r>
          </a:p>
          <a:p>
            <a:endParaRPr lang="en-US" dirty="0"/>
          </a:p>
        </p:txBody>
      </p:sp>
      <p:sp>
        <p:nvSpPr>
          <p:cNvPr id="4" name="Slide Number Placeholder 3"/>
          <p:cNvSpPr>
            <a:spLocks noGrp="1"/>
          </p:cNvSpPr>
          <p:nvPr>
            <p:ph type="sldNum" sz="quarter" idx="5"/>
          </p:nvPr>
        </p:nvSpPr>
        <p:spPr/>
        <p:txBody>
          <a:bodyPr/>
          <a:lstStyle/>
          <a:p>
            <a:fld id="{E6FC7873-606A-4766-A213-D23A2B92064D}" type="slidenum">
              <a:rPr lang="en-US" smtClean="0"/>
              <a:t>28</a:t>
            </a:fld>
            <a:endParaRPr lang="en-US"/>
          </a:p>
        </p:txBody>
      </p:sp>
    </p:spTree>
    <p:extLst>
      <p:ext uri="{BB962C8B-B14F-4D97-AF65-F5344CB8AC3E}">
        <p14:creationId xmlns:p14="http://schemas.microsoft.com/office/powerpoint/2010/main" val="77839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two different documents we are talking about here. The Career Success Workbook and its companion High School Career Portfolio. Both of these documents will be made available for download on our publications page as soon as they reach the distribution phase. You will find them soon at </a:t>
            </a:r>
            <a:r>
              <a:rPr lang="en-US" sz="1200" u="sng" kern="1200" dirty="0">
                <a:solidFill>
                  <a:schemeClr val="tx1"/>
                </a:solidFill>
                <a:effectLst/>
                <a:latin typeface="+mn-lt"/>
                <a:ea typeface="+mn-ea"/>
                <a:cs typeface="+mn-cs"/>
                <a:hlinkClick r:id="rId3"/>
              </a:rPr>
              <a:t>https://tinyurl.com/TWCpubs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6FC7873-606A-4766-A213-D23A2B92064D}" type="slidenum">
              <a:rPr lang="en-US" smtClean="0"/>
              <a:t>30</a:t>
            </a:fld>
            <a:endParaRPr lang="en-US"/>
          </a:p>
        </p:txBody>
      </p:sp>
    </p:spTree>
    <p:extLst>
      <p:ext uri="{BB962C8B-B14F-4D97-AF65-F5344CB8AC3E}">
        <p14:creationId xmlns:p14="http://schemas.microsoft.com/office/powerpoint/2010/main" val="856130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357F-10A4-42B2-B32D-F49BFFDA01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484A40-AE52-4929-9AE8-F9DE452B92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21718-D957-485B-82AC-29ABE2EF3C17}"/>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DF5F1E6B-BCA8-4F69-820D-D4D8DBBFC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6185F-19B3-4E2D-9739-81D7C4970E78}"/>
              </a:ext>
            </a:extLst>
          </p:cNvPr>
          <p:cNvSpPr>
            <a:spLocks noGrp="1"/>
          </p:cNvSpPr>
          <p:nvPr>
            <p:ph type="sldNum" sz="quarter" idx="12"/>
          </p:nvPr>
        </p:nvSpPr>
        <p:spPr/>
        <p:txBody>
          <a:bodyPr/>
          <a:lstStyle/>
          <a:p>
            <a:fld id="{354F4567-9DA2-4FBE-961E-6F95DD194EC9}" type="slidenum">
              <a:rPr lang="en-US" smtClean="0"/>
              <a:t>‹#›</a:t>
            </a:fld>
            <a:endParaRPr lang="en-US"/>
          </a:p>
        </p:txBody>
      </p:sp>
      <p:pic>
        <p:nvPicPr>
          <p:cNvPr id="9" name="Picture 8">
            <a:extLst>
              <a:ext uri="{FF2B5EF4-FFF2-40B4-BE49-F238E27FC236}">
                <a16:creationId xmlns:a16="http://schemas.microsoft.com/office/drawing/2014/main" id="{F79620E2-D335-4758-8F18-2322C64B5B86}"/>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1468034" y="6209065"/>
            <a:ext cx="633984" cy="625856"/>
          </a:xfrm>
          <a:prstGeom prst="rect">
            <a:avLst/>
          </a:prstGeom>
          <a:ln>
            <a:solidFill>
              <a:schemeClr val="accent3">
                <a:lumMod val="50000"/>
              </a:schemeClr>
            </a:solidFill>
          </a:ln>
        </p:spPr>
      </p:pic>
    </p:spTree>
    <p:extLst>
      <p:ext uri="{BB962C8B-B14F-4D97-AF65-F5344CB8AC3E}">
        <p14:creationId xmlns:p14="http://schemas.microsoft.com/office/powerpoint/2010/main" val="378972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0BD2C-491B-4927-9238-CA876C8D00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E8314E-7658-4BBA-9AD7-A3A5F22003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C137A-0FBC-4E34-9591-32673E479857}"/>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2F4CCAE6-39B9-444E-A49B-B95E51213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57711-BF3A-410A-A824-EEE5CAAAC050}"/>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211550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C55F7-DFFA-4F62-991E-1E22AC752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DB6EC-3748-48EE-99C4-AAB9CD913E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8E1B5-560C-406F-9E97-FF5C52413078}"/>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7B0F47BB-240B-444E-B195-A14C8D2D4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57B2E-89BF-46D9-B5CC-BB6C6D0D2CDF}"/>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338558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pic>
        <p:nvPicPr>
          <p:cNvPr id="6" name="Picture 5">
            <a:extLst>
              <a:ext uri="{FF2B5EF4-FFF2-40B4-BE49-F238E27FC236}">
                <a16:creationId xmlns:a16="http://schemas.microsoft.com/office/drawing/2014/main" id="{EC9EC372-14A0-48D1-B356-C8B4443257D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814400" y="1325760"/>
            <a:ext cx="563200" cy="538831"/>
          </a:xfrm>
          <a:prstGeom prst="rect">
            <a:avLst/>
          </a:prstGeom>
        </p:spPr>
      </p:pic>
    </p:spTree>
    <p:extLst>
      <p:ext uri="{BB962C8B-B14F-4D97-AF65-F5344CB8AC3E}">
        <p14:creationId xmlns:p14="http://schemas.microsoft.com/office/powerpoint/2010/main" val="228289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9/10/2021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pic>
        <p:nvPicPr>
          <p:cNvPr id="9" name="Picture 8">
            <a:extLst>
              <a:ext uri="{FF2B5EF4-FFF2-40B4-BE49-F238E27FC236}">
                <a16:creationId xmlns:a16="http://schemas.microsoft.com/office/drawing/2014/main" id="{F951CE2C-723E-4046-AD58-0A510376407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82168" y="457200"/>
            <a:ext cx="737032" cy="709617"/>
          </a:xfrm>
          <a:prstGeom prst="rect">
            <a:avLst/>
          </a:prstGeom>
        </p:spPr>
      </p:pic>
    </p:spTree>
    <p:extLst>
      <p:ext uri="{BB962C8B-B14F-4D97-AF65-F5344CB8AC3E}">
        <p14:creationId xmlns:p14="http://schemas.microsoft.com/office/powerpoint/2010/main" val="2650210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pic>
        <p:nvPicPr>
          <p:cNvPr id="20" name="Picture 19">
            <a:extLst>
              <a:ext uri="{FF2B5EF4-FFF2-40B4-BE49-F238E27FC236}">
                <a16:creationId xmlns:a16="http://schemas.microsoft.com/office/drawing/2014/main" id="{5E021838-868D-4988-A85F-F19104B9CA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814400" y="1294669"/>
            <a:ext cx="563200" cy="538831"/>
          </a:xfrm>
          <a:prstGeom prst="rect">
            <a:avLst/>
          </a:prstGeom>
        </p:spPr>
      </p:pic>
    </p:spTree>
    <p:extLst>
      <p:ext uri="{BB962C8B-B14F-4D97-AF65-F5344CB8AC3E}">
        <p14:creationId xmlns:p14="http://schemas.microsoft.com/office/powerpoint/2010/main" val="44598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76887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056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3376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33437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9/10/2021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329366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78A4-2C04-4F18-AB50-E025B857AC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DEED28-9061-42B5-94AF-E3E7EB4CEB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80932-B30A-4774-859D-F5EA4990A6C7}"/>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BC4BC5D5-1F08-488D-ACDB-264124941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03744-1182-4BF3-988C-286FB2AA5505}"/>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3678469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9/10/2021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162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56807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70827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lumn Standard with Source">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9EB6CA9D-9958-1D4D-A301-30A4DBD40DF8}"/>
              </a:ext>
            </a:extLst>
          </p:cNvPr>
          <p:cNvSpPr>
            <a:spLocks noGrp="1"/>
          </p:cNvSpPr>
          <p:nvPr>
            <p:ph type="ftr" sz="quarter" idx="17"/>
          </p:nvPr>
        </p:nvSpPr>
        <p:spPr>
          <a:xfrm>
            <a:off x="487681" y="6265334"/>
            <a:ext cx="3756943" cy="507999"/>
          </a:xfrm>
          <a:prstGeom prst="rect">
            <a:avLst/>
          </a:prstGeom>
        </p:spPr>
        <p:txBody>
          <a:bodyPr/>
          <a:lstStyle/>
          <a:p>
            <a:r>
              <a:rPr lang="en-US" dirty="0"/>
              <a:t>Footer title</a:t>
            </a:r>
          </a:p>
        </p:txBody>
      </p:sp>
      <p:sp>
        <p:nvSpPr>
          <p:cNvPr id="17" name="Slide Number Placeholder 16">
            <a:extLst>
              <a:ext uri="{FF2B5EF4-FFF2-40B4-BE49-F238E27FC236}">
                <a16:creationId xmlns:a16="http://schemas.microsoft.com/office/drawing/2014/main" id="{1871B884-E1F9-E345-94F5-82E8A0484D54}"/>
              </a:ext>
            </a:extLst>
          </p:cNvPr>
          <p:cNvSpPr>
            <a:spLocks noGrp="1"/>
          </p:cNvSpPr>
          <p:nvPr>
            <p:ph type="sldNum" sz="quarter" idx="18"/>
          </p:nvPr>
        </p:nvSpPr>
        <p:spPr/>
        <p:txBody>
          <a:bodyPr/>
          <a:lstStyle/>
          <a:p>
            <a:fld id="{2D6AA733-E52E-9141-A4E5-345576DE1A33}" type="slidenum">
              <a:rPr lang="en-US" smtClean="0"/>
              <a:pPr/>
              <a:t>‹#›</a:t>
            </a:fld>
            <a:endParaRPr lang="en-US" dirty="0"/>
          </a:p>
        </p:txBody>
      </p:sp>
      <p:sp>
        <p:nvSpPr>
          <p:cNvPr id="6" name="Title 5">
            <a:extLst>
              <a:ext uri="{FF2B5EF4-FFF2-40B4-BE49-F238E27FC236}">
                <a16:creationId xmlns:a16="http://schemas.microsoft.com/office/drawing/2014/main" id="{758E2012-4516-C744-9F08-998F339CAA2A}"/>
              </a:ext>
            </a:extLst>
          </p:cNvPr>
          <p:cNvSpPr>
            <a:spLocks noGrp="1"/>
          </p:cNvSpPr>
          <p:nvPr>
            <p:ph type="title"/>
          </p:nvPr>
        </p:nvSpPr>
        <p:spPr/>
        <p:txBody>
          <a:bodyPr/>
          <a:lstStyle/>
          <a:p>
            <a:r>
              <a:rPr lang="en-US"/>
              <a:t>Click to edit Master title style</a:t>
            </a:r>
          </a:p>
        </p:txBody>
      </p:sp>
      <p:sp>
        <p:nvSpPr>
          <p:cNvPr id="7" name="Content Placeholder 8">
            <a:extLst>
              <a:ext uri="{FF2B5EF4-FFF2-40B4-BE49-F238E27FC236}">
                <a16:creationId xmlns:a16="http://schemas.microsoft.com/office/drawing/2014/main" id="{24DDF813-B35E-3344-B581-4DBBE70AAF54}"/>
              </a:ext>
            </a:extLst>
          </p:cNvPr>
          <p:cNvSpPr>
            <a:spLocks noGrp="1"/>
          </p:cNvSpPr>
          <p:nvPr>
            <p:ph sz="quarter" idx="14" hasCustomPrompt="1"/>
          </p:nvPr>
        </p:nvSpPr>
        <p:spPr>
          <a:xfrm>
            <a:off x="487679" y="1631578"/>
            <a:ext cx="11216636" cy="3760819"/>
          </a:xfrm>
          <a:prstGeom prst="rect">
            <a:avLst/>
          </a:prstGeom>
          <a:noFill/>
        </p:spPr>
        <p:txBody>
          <a:bodyPr anchor="ctr"/>
          <a:lstStyle/>
          <a:p>
            <a:pPr lvl="0"/>
            <a:r>
              <a:rPr lang="en-US" dirty="0"/>
              <a:t>Enter content</a:t>
            </a:r>
          </a:p>
        </p:txBody>
      </p:sp>
      <p:sp>
        <p:nvSpPr>
          <p:cNvPr id="8" name="Content Placeholder 8">
            <a:extLst>
              <a:ext uri="{FF2B5EF4-FFF2-40B4-BE49-F238E27FC236}">
                <a16:creationId xmlns:a16="http://schemas.microsoft.com/office/drawing/2014/main" id="{2D89AD90-C850-044B-B2E5-A8DDDC2203B3}"/>
              </a:ext>
            </a:extLst>
          </p:cNvPr>
          <p:cNvSpPr>
            <a:spLocks noGrp="1"/>
          </p:cNvSpPr>
          <p:nvPr>
            <p:ph sz="quarter" idx="19" hasCustomPrompt="1"/>
          </p:nvPr>
        </p:nvSpPr>
        <p:spPr>
          <a:xfrm>
            <a:off x="487679" y="5456966"/>
            <a:ext cx="11216636" cy="507999"/>
          </a:xfrm>
          <a:prstGeom prst="rect">
            <a:avLst/>
          </a:prstGeom>
          <a:noFill/>
        </p:spPr>
        <p:txBody>
          <a:bodyPr anchor="ctr"/>
          <a:lstStyle>
            <a:lvl1pPr>
              <a:defRPr sz="1000"/>
            </a:lvl1pPr>
          </a:lstStyle>
          <a:p>
            <a:pPr lvl="0"/>
            <a:r>
              <a:rPr lang="en-US" dirty="0"/>
              <a:t>*Enter footnotes here</a:t>
            </a:r>
          </a:p>
        </p:txBody>
      </p:sp>
    </p:spTree>
    <p:extLst>
      <p:ext uri="{BB962C8B-B14F-4D97-AF65-F5344CB8AC3E}">
        <p14:creationId xmlns:p14="http://schemas.microsoft.com/office/powerpoint/2010/main" val="826749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lumn 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B7A334-151E-8746-8152-02EE39968015}"/>
              </a:ext>
            </a:extLst>
          </p:cNvPr>
          <p:cNvSpPr>
            <a:spLocks noGrp="1"/>
          </p:cNvSpPr>
          <p:nvPr>
            <p:ph type="ftr" sz="quarter" idx="18"/>
          </p:nvPr>
        </p:nvSpPr>
        <p:spPr>
          <a:xfrm>
            <a:off x="487681" y="6265334"/>
            <a:ext cx="3756943" cy="507999"/>
          </a:xfrm>
          <a:prstGeom prst="rect">
            <a:avLst/>
          </a:prstGeom>
        </p:spPr>
        <p:txBody>
          <a:bodyPr/>
          <a:lstStyle/>
          <a:p>
            <a:r>
              <a:rPr lang="en-US" dirty="0"/>
              <a:t>Footer title</a:t>
            </a:r>
          </a:p>
        </p:txBody>
      </p:sp>
      <p:sp>
        <p:nvSpPr>
          <p:cNvPr id="4" name="Slide Number Placeholder 3">
            <a:extLst>
              <a:ext uri="{FF2B5EF4-FFF2-40B4-BE49-F238E27FC236}">
                <a16:creationId xmlns:a16="http://schemas.microsoft.com/office/drawing/2014/main" id="{7BCA57E0-1229-6944-B46E-C81016041D9D}"/>
              </a:ext>
            </a:extLst>
          </p:cNvPr>
          <p:cNvSpPr>
            <a:spLocks noGrp="1"/>
          </p:cNvSpPr>
          <p:nvPr>
            <p:ph type="sldNum" sz="quarter" idx="19"/>
          </p:nvPr>
        </p:nvSpPr>
        <p:spPr/>
        <p:txBody>
          <a:bodyPr/>
          <a:lstStyle/>
          <a:p>
            <a:fld id="{2D6AA733-E52E-9141-A4E5-345576DE1A33}" type="slidenum">
              <a:rPr lang="en-US" smtClean="0"/>
              <a:pPr/>
              <a:t>‹#›</a:t>
            </a:fld>
            <a:endParaRPr lang="en-US" dirty="0"/>
          </a:p>
        </p:txBody>
      </p:sp>
      <p:sp>
        <p:nvSpPr>
          <p:cNvPr id="2" name="Title 1">
            <a:extLst>
              <a:ext uri="{FF2B5EF4-FFF2-40B4-BE49-F238E27FC236}">
                <a16:creationId xmlns:a16="http://schemas.microsoft.com/office/drawing/2014/main" id="{FF9F51CA-6BA6-8D42-A5CA-2EA2716C779E}"/>
              </a:ext>
            </a:extLst>
          </p:cNvPr>
          <p:cNvSpPr>
            <a:spLocks noGrp="1"/>
          </p:cNvSpPr>
          <p:nvPr>
            <p:ph type="title"/>
          </p:nvPr>
        </p:nvSpPr>
        <p:spPr/>
        <p:txBody>
          <a:bodyPr/>
          <a:lstStyle/>
          <a:p>
            <a:r>
              <a:rPr lang="en-US"/>
              <a:t>Click to edit Master title style</a:t>
            </a:r>
          </a:p>
        </p:txBody>
      </p:sp>
      <p:sp>
        <p:nvSpPr>
          <p:cNvPr id="8" name="Content Placeholder 8">
            <a:extLst>
              <a:ext uri="{FF2B5EF4-FFF2-40B4-BE49-F238E27FC236}">
                <a16:creationId xmlns:a16="http://schemas.microsoft.com/office/drawing/2014/main" id="{67733C5F-06A3-1146-B435-0C4F6A6FE7BA}"/>
              </a:ext>
            </a:extLst>
          </p:cNvPr>
          <p:cNvSpPr>
            <a:spLocks noGrp="1"/>
          </p:cNvSpPr>
          <p:nvPr>
            <p:ph sz="quarter" idx="14" hasCustomPrompt="1"/>
          </p:nvPr>
        </p:nvSpPr>
        <p:spPr>
          <a:xfrm>
            <a:off x="487680" y="1631577"/>
            <a:ext cx="5442061" cy="4233191"/>
          </a:xfrm>
          <a:prstGeom prst="rect">
            <a:avLst/>
          </a:prstGeom>
          <a:noFill/>
        </p:spPr>
        <p:txBody>
          <a:bodyPr anchor="ctr"/>
          <a:lstStyle/>
          <a:p>
            <a:pPr lvl="0"/>
            <a:r>
              <a:rPr lang="en-US"/>
              <a:t>Enter content</a:t>
            </a:r>
          </a:p>
        </p:txBody>
      </p:sp>
      <p:sp>
        <p:nvSpPr>
          <p:cNvPr id="10" name="Content Placeholder 8">
            <a:extLst>
              <a:ext uri="{FF2B5EF4-FFF2-40B4-BE49-F238E27FC236}">
                <a16:creationId xmlns:a16="http://schemas.microsoft.com/office/drawing/2014/main" id="{BE3EC541-AD61-2446-9579-369BD0AAE6BB}"/>
              </a:ext>
            </a:extLst>
          </p:cNvPr>
          <p:cNvSpPr>
            <a:spLocks noGrp="1"/>
          </p:cNvSpPr>
          <p:nvPr>
            <p:ph sz="quarter" idx="17" hasCustomPrompt="1"/>
          </p:nvPr>
        </p:nvSpPr>
        <p:spPr>
          <a:xfrm>
            <a:off x="6262255" y="1631577"/>
            <a:ext cx="5442061" cy="4233191"/>
          </a:xfrm>
          <a:prstGeom prst="rect">
            <a:avLst/>
          </a:prstGeom>
          <a:noFill/>
        </p:spPr>
        <p:txBody>
          <a:bodyPr anchor="ctr"/>
          <a:lstStyle/>
          <a:p>
            <a:pPr lvl="0"/>
            <a:r>
              <a:rPr lang="en-US"/>
              <a:t>Enter content</a:t>
            </a:r>
          </a:p>
        </p:txBody>
      </p:sp>
    </p:spTree>
    <p:extLst>
      <p:ext uri="{BB962C8B-B14F-4D97-AF65-F5344CB8AC3E}">
        <p14:creationId xmlns:p14="http://schemas.microsoft.com/office/powerpoint/2010/main" val="4037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ne Column Standar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9EB6CA9D-9958-1D4D-A301-30A4DBD40DF8}"/>
              </a:ext>
            </a:extLst>
          </p:cNvPr>
          <p:cNvSpPr>
            <a:spLocks noGrp="1"/>
          </p:cNvSpPr>
          <p:nvPr>
            <p:ph type="ftr" sz="quarter" idx="17"/>
          </p:nvPr>
        </p:nvSpPr>
        <p:spPr>
          <a:xfrm>
            <a:off x="487681" y="6265334"/>
            <a:ext cx="3756943" cy="507999"/>
          </a:xfrm>
          <a:prstGeom prst="rect">
            <a:avLst/>
          </a:prstGeom>
        </p:spPr>
        <p:txBody>
          <a:bodyPr/>
          <a:lstStyle/>
          <a:p>
            <a:r>
              <a:rPr lang="en-US" dirty="0"/>
              <a:t>Footer title</a:t>
            </a:r>
          </a:p>
        </p:txBody>
      </p:sp>
      <p:sp>
        <p:nvSpPr>
          <p:cNvPr id="17" name="Slide Number Placeholder 16">
            <a:extLst>
              <a:ext uri="{FF2B5EF4-FFF2-40B4-BE49-F238E27FC236}">
                <a16:creationId xmlns:a16="http://schemas.microsoft.com/office/drawing/2014/main" id="{1871B884-E1F9-E345-94F5-82E8A0484D54}"/>
              </a:ext>
            </a:extLst>
          </p:cNvPr>
          <p:cNvSpPr>
            <a:spLocks noGrp="1"/>
          </p:cNvSpPr>
          <p:nvPr>
            <p:ph type="sldNum" sz="quarter" idx="18"/>
          </p:nvPr>
        </p:nvSpPr>
        <p:spPr/>
        <p:txBody>
          <a:bodyPr/>
          <a:lstStyle/>
          <a:p>
            <a:fld id="{2D6AA733-E52E-9141-A4E5-345576DE1A33}" type="slidenum">
              <a:rPr lang="en-US" smtClean="0"/>
              <a:pPr/>
              <a:t>‹#›</a:t>
            </a:fld>
            <a:endParaRPr lang="en-US" dirty="0"/>
          </a:p>
        </p:txBody>
      </p:sp>
      <p:sp>
        <p:nvSpPr>
          <p:cNvPr id="6" name="Title 5">
            <a:extLst>
              <a:ext uri="{FF2B5EF4-FFF2-40B4-BE49-F238E27FC236}">
                <a16:creationId xmlns:a16="http://schemas.microsoft.com/office/drawing/2014/main" id="{758E2012-4516-C744-9F08-998F339CAA2A}"/>
              </a:ext>
            </a:extLst>
          </p:cNvPr>
          <p:cNvSpPr>
            <a:spLocks noGrp="1"/>
          </p:cNvSpPr>
          <p:nvPr>
            <p:ph type="title"/>
          </p:nvPr>
        </p:nvSpPr>
        <p:spPr>
          <a:xfrm>
            <a:off x="1550341" y="161239"/>
            <a:ext cx="10153975" cy="1325563"/>
          </a:xfrm>
        </p:spPr>
        <p:txBody>
          <a:bodyPr/>
          <a:lstStyle/>
          <a:p>
            <a:r>
              <a:rPr lang="en-US"/>
              <a:t>Click to edit Master title style</a:t>
            </a:r>
          </a:p>
        </p:txBody>
      </p:sp>
      <p:sp>
        <p:nvSpPr>
          <p:cNvPr id="7" name="Content Placeholder 8">
            <a:extLst>
              <a:ext uri="{FF2B5EF4-FFF2-40B4-BE49-F238E27FC236}">
                <a16:creationId xmlns:a16="http://schemas.microsoft.com/office/drawing/2014/main" id="{24DDF813-B35E-3344-B581-4DBBE70AAF54}"/>
              </a:ext>
            </a:extLst>
          </p:cNvPr>
          <p:cNvSpPr>
            <a:spLocks noGrp="1"/>
          </p:cNvSpPr>
          <p:nvPr>
            <p:ph sz="quarter" idx="14" hasCustomPrompt="1"/>
          </p:nvPr>
        </p:nvSpPr>
        <p:spPr>
          <a:xfrm>
            <a:off x="487679" y="1631577"/>
            <a:ext cx="11216636" cy="4233191"/>
          </a:xfrm>
          <a:prstGeom prst="rect">
            <a:avLst/>
          </a:prstGeom>
          <a:noFill/>
        </p:spPr>
        <p:txBody>
          <a:bodyPr anchor="ctr"/>
          <a:lstStyle/>
          <a:p>
            <a:pPr lvl="0"/>
            <a:r>
              <a:rPr lang="en-US" dirty="0"/>
              <a:t>Enter content</a:t>
            </a:r>
          </a:p>
        </p:txBody>
      </p:sp>
    </p:spTree>
    <p:extLst>
      <p:ext uri="{BB962C8B-B14F-4D97-AF65-F5344CB8AC3E}">
        <p14:creationId xmlns:p14="http://schemas.microsoft.com/office/powerpoint/2010/main" val="230995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6672" y="1230598"/>
            <a:ext cx="4270248" cy="856211"/>
          </a:xfrm>
        </p:spPr>
        <p:txBody>
          <a:bodyPr anchor="b" anchorCtr="1">
            <a:noAutofit/>
          </a:bodyPr>
          <a:lstStyle>
            <a:lvl1pPr marL="0" indent="0" algn="ctr">
              <a:buNone/>
              <a:defRPr sz="24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83436" y="2287037"/>
            <a:ext cx="4270248" cy="3949640"/>
          </a:xfrm>
        </p:spPr>
        <p:txBody>
          <a:bodyPr>
            <a:normAutofit/>
          </a:bodyPr>
          <a:lstStyle>
            <a:lvl1pPr>
              <a:defRPr sz="2400"/>
            </a:lvl1pPr>
            <a:lvl2pPr marL="457200" indent="-228600">
              <a:buSzPct val="75000"/>
              <a:buFont typeface="Courier New" panose="02070309020205020404" pitchFamily="49" charset="0"/>
              <a:buChar char="o"/>
              <a:defRPr sz="2400"/>
            </a:lvl2pPr>
            <a:lvl3pPr marL="685800" indent="-228600">
              <a:buFont typeface="Wingdings" panose="05000000000000000000" pitchFamily="2" charset="2"/>
              <a:buChar char="§"/>
              <a:defRPr sz="2400"/>
            </a:lvl3pPr>
            <a:lvl4pPr marL="914400" indent="-228600">
              <a:buSzPct val="50000"/>
              <a:buFont typeface="Wingdings" panose="05000000000000000000" pitchFamily="2" charset="2"/>
              <a:buChar char="q"/>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338316" y="2287037"/>
            <a:ext cx="4253484" cy="3949640"/>
          </a:xfrm>
        </p:spPr>
        <p:txBody>
          <a:bodyPr>
            <a:normAutofit/>
          </a:bodyPr>
          <a:lstStyle>
            <a:lvl1pPr>
              <a:defRPr sz="2400"/>
            </a:lvl1pPr>
            <a:lvl2pPr marL="457200" indent="-228600">
              <a:buSzPct val="75000"/>
              <a:buFont typeface="Courier New" panose="02070309020205020404" pitchFamily="49" charset="0"/>
              <a:buChar char="o"/>
              <a:defRPr sz="2400"/>
            </a:lvl2pPr>
            <a:lvl3pPr marL="685800" indent="-228600">
              <a:buFont typeface="Wingdings" panose="05000000000000000000" pitchFamily="2" charset="2"/>
              <a:buChar char="§"/>
              <a:defRPr sz="2400"/>
            </a:lvl3pPr>
            <a:lvl4pPr marL="914400" indent="-228600">
              <a:buSzPct val="50000"/>
              <a:buFont typeface="Wingdings" panose="05000000000000000000" pitchFamily="2" charset="2"/>
              <a:buChar char="q"/>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3"/>
          </p:nvPr>
        </p:nvSpPr>
        <p:spPr>
          <a:xfrm>
            <a:off x="6321552" y="1230598"/>
            <a:ext cx="4270248" cy="856211"/>
          </a:xfrm>
        </p:spPr>
        <p:txBody>
          <a:bodyPr anchor="b" anchorCtr="1">
            <a:noAutofit/>
          </a:bodyPr>
          <a:lstStyle>
            <a:lvl1pPr marL="0" indent="0" algn="ctr">
              <a:buNone/>
              <a:defRPr sz="24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itle 1">
            <a:extLst>
              <a:ext uri="{FF2B5EF4-FFF2-40B4-BE49-F238E27FC236}">
                <a16:creationId xmlns:a16="http://schemas.microsoft.com/office/drawing/2014/main" id="{B11930BA-DB36-43CB-AC7B-47DB0556F504}"/>
              </a:ext>
            </a:extLst>
          </p:cNvPr>
          <p:cNvSpPr>
            <a:spLocks noGrp="1"/>
          </p:cNvSpPr>
          <p:nvPr>
            <p:ph type="title"/>
          </p:nvPr>
        </p:nvSpPr>
        <p:spPr>
          <a:xfrm>
            <a:off x="2231136" y="295216"/>
            <a:ext cx="7729728" cy="735154"/>
          </a:xfrm>
        </p:spPr>
        <p:txBody>
          <a:bodyPr/>
          <a:lstStyle/>
          <a:p>
            <a:r>
              <a:rPr lang="en-US"/>
              <a:t>Click to edit Master title style</a:t>
            </a:r>
            <a:endParaRPr lang="en-US" dirty="0"/>
          </a:p>
        </p:txBody>
      </p:sp>
      <p:sp>
        <p:nvSpPr>
          <p:cNvPr id="14" name="Footer Placeholder 7">
            <a:extLst>
              <a:ext uri="{FF2B5EF4-FFF2-40B4-BE49-F238E27FC236}">
                <a16:creationId xmlns:a16="http://schemas.microsoft.com/office/drawing/2014/main" id="{F51786B8-7DF4-4774-8A6A-593B60173968}"/>
              </a:ext>
            </a:extLst>
          </p:cNvPr>
          <p:cNvSpPr>
            <a:spLocks noGrp="1"/>
          </p:cNvSpPr>
          <p:nvPr>
            <p:ph type="ftr" sz="quarter" idx="11"/>
          </p:nvPr>
        </p:nvSpPr>
        <p:spPr>
          <a:xfrm>
            <a:off x="3145406" y="6435499"/>
            <a:ext cx="5901189" cy="320040"/>
          </a:xfrm>
        </p:spPr>
        <p:txBody>
          <a:bodyPr/>
          <a:lstStyle>
            <a:lvl1pPr>
              <a:defRPr sz="2000"/>
            </a:lvl1pPr>
          </a:lstStyle>
          <a:p>
            <a:r>
              <a:rPr lang="en-US" dirty="0"/>
              <a:t>TWC- Education Outreach</a:t>
            </a:r>
          </a:p>
        </p:txBody>
      </p:sp>
    </p:spTree>
    <p:extLst>
      <p:ext uri="{BB962C8B-B14F-4D97-AF65-F5344CB8AC3E}">
        <p14:creationId xmlns:p14="http://schemas.microsoft.com/office/powerpoint/2010/main" val="94655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25F6-ED99-42E2-99D0-4B3676E19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41584-4B1D-42E2-A3E2-DCF8CD7955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B4DDFA-B779-46CA-B7B9-A2B64FF15E99}"/>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F2A806EA-BC71-4486-9316-84ADF12F5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47BD-F087-49F9-82C6-AC58A72E5728}"/>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40696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3CE3-B4A8-4483-BB16-6038D82FD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A125D-E242-4959-8261-545C187996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9671CE-B82D-426F-8B23-21608F0B40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0C99B-B948-4971-9EAF-D61459539897}"/>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6" name="Footer Placeholder 5">
            <a:extLst>
              <a:ext uri="{FF2B5EF4-FFF2-40B4-BE49-F238E27FC236}">
                <a16:creationId xmlns:a16="http://schemas.microsoft.com/office/drawing/2014/main" id="{8FA4349F-C478-4CE6-949C-E02047299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D7A07-BBEA-45F0-A703-3EAD212AE643}"/>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404546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F972-C883-4A84-9207-A3056E4C1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DCF523-EE89-412B-834F-2E45AD550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C42CE4-65E0-449E-A3FB-A166C7165D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C6487-A30A-482B-AB77-63CDC408C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C11EB5-C7DA-4507-9492-23C9FB7093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8853F0-3701-43A0-B3ED-8D7343E141E1}"/>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8" name="Footer Placeholder 7">
            <a:extLst>
              <a:ext uri="{FF2B5EF4-FFF2-40B4-BE49-F238E27FC236}">
                <a16:creationId xmlns:a16="http://schemas.microsoft.com/office/drawing/2014/main" id="{9D4A6E38-B6B4-4BEF-B089-C01F8A18D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DB180-B8B7-4462-980C-225C3D6F9BDD}"/>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36152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EA21-F30D-40EF-B178-747770FE3E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65CDC-6861-4898-A4E6-81E98BA41705}"/>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4" name="Footer Placeholder 3">
            <a:extLst>
              <a:ext uri="{FF2B5EF4-FFF2-40B4-BE49-F238E27FC236}">
                <a16:creationId xmlns:a16="http://schemas.microsoft.com/office/drawing/2014/main" id="{9A00C6F2-C3EF-4C90-AF61-6EA59D23A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EB381D-53CE-4694-B693-7AC88E918573}"/>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139333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5CDE5-A739-4BF6-A72A-A1EC1C96F202}"/>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3" name="Footer Placeholder 2">
            <a:extLst>
              <a:ext uri="{FF2B5EF4-FFF2-40B4-BE49-F238E27FC236}">
                <a16:creationId xmlns:a16="http://schemas.microsoft.com/office/drawing/2014/main" id="{ADBBF137-82E5-40EF-9BB0-C2B578F296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A42E12-75D9-4A9C-B5F9-209EC87C600D}"/>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258114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97D0-CC19-408A-A5CB-E816ACB0C1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88185C-C508-4E08-88B8-53162D60F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47011B-163E-4E77-A04E-17829E79F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83C6A9-A22A-462D-AD69-60B2BB439B63}"/>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6" name="Footer Placeholder 5">
            <a:extLst>
              <a:ext uri="{FF2B5EF4-FFF2-40B4-BE49-F238E27FC236}">
                <a16:creationId xmlns:a16="http://schemas.microsoft.com/office/drawing/2014/main" id="{0CC3CC52-61EF-4814-86FF-DD8AAEA03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3ACFE-7CD6-4CB6-A6B5-11D8A957BD43}"/>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174340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4B5B-2668-46AF-8683-090DADFC9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147070-73B4-4B67-9538-65E4F1ED3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81223F-69F5-46C6-B629-E86EF1F31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F2169E-E38E-4B3A-867A-322DBEEC3E57}"/>
              </a:ext>
            </a:extLst>
          </p:cNvPr>
          <p:cNvSpPr>
            <a:spLocks noGrp="1"/>
          </p:cNvSpPr>
          <p:nvPr>
            <p:ph type="dt" sz="half" idx="10"/>
          </p:nvPr>
        </p:nvSpPr>
        <p:spPr/>
        <p:txBody>
          <a:bodyPr/>
          <a:lstStyle/>
          <a:p>
            <a:fld id="{34AE2685-AF4E-45C1-8C91-6CAED29BF884}" type="datetimeFigureOut">
              <a:rPr lang="en-US" smtClean="0"/>
              <a:t>9/10/2021</a:t>
            </a:fld>
            <a:endParaRPr lang="en-US"/>
          </a:p>
        </p:txBody>
      </p:sp>
      <p:sp>
        <p:nvSpPr>
          <p:cNvPr id="6" name="Footer Placeholder 5">
            <a:extLst>
              <a:ext uri="{FF2B5EF4-FFF2-40B4-BE49-F238E27FC236}">
                <a16:creationId xmlns:a16="http://schemas.microsoft.com/office/drawing/2014/main" id="{EDF7477A-2987-49DE-87F7-D7FD2801E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575F3-700F-40AF-97BC-59BA8913860D}"/>
              </a:ext>
            </a:extLst>
          </p:cNvPr>
          <p:cNvSpPr>
            <a:spLocks noGrp="1"/>
          </p:cNvSpPr>
          <p:nvPr>
            <p:ph type="sldNum" sz="quarter" idx="12"/>
          </p:nvPr>
        </p:nvSpPr>
        <p:spPr/>
        <p:txBody>
          <a:bodyPr/>
          <a:lstStyle/>
          <a:p>
            <a:fld id="{354F4567-9DA2-4FBE-961E-6F95DD194EC9}" type="slidenum">
              <a:rPr lang="en-US" smtClean="0"/>
              <a:t>‹#›</a:t>
            </a:fld>
            <a:endParaRPr lang="en-US"/>
          </a:p>
        </p:txBody>
      </p:sp>
    </p:spTree>
    <p:extLst>
      <p:ext uri="{BB962C8B-B14F-4D97-AF65-F5344CB8AC3E}">
        <p14:creationId xmlns:p14="http://schemas.microsoft.com/office/powerpoint/2010/main" val="73955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BB468-DB49-4BE4-8E25-71C6B2E84B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118E6F-7B7D-434F-9D2E-FA4B022F8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F7C1B4-7A35-4661-A409-FD79849E51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E2685-AF4E-45C1-8C91-6CAED29BF884}" type="datetimeFigureOut">
              <a:rPr lang="en-US" smtClean="0"/>
              <a:t>9/10/2021</a:t>
            </a:fld>
            <a:endParaRPr lang="en-US"/>
          </a:p>
        </p:txBody>
      </p:sp>
      <p:sp>
        <p:nvSpPr>
          <p:cNvPr id="5" name="Footer Placeholder 4">
            <a:extLst>
              <a:ext uri="{FF2B5EF4-FFF2-40B4-BE49-F238E27FC236}">
                <a16:creationId xmlns:a16="http://schemas.microsoft.com/office/drawing/2014/main" id="{51B30A71-6999-4D8A-B7BA-94F3364CA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6CC563-5281-4086-B16A-C852435F1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F4567-9DA2-4FBE-961E-6F95DD194EC9}" type="slidenum">
              <a:rPr lang="en-US" smtClean="0"/>
              <a:t>‹#›</a:t>
            </a:fld>
            <a:endParaRPr lang="en-US"/>
          </a:p>
        </p:txBody>
      </p:sp>
    </p:spTree>
    <p:extLst>
      <p:ext uri="{BB962C8B-B14F-4D97-AF65-F5344CB8AC3E}">
        <p14:creationId xmlns:p14="http://schemas.microsoft.com/office/powerpoint/2010/main" val="72365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9/10/2021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9052408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7" r:id="rId14"/>
    <p:sldLayoutId id="2147483678" r:id="rId15"/>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cid:A1E1160D-B88C-49C6-B046-FC6EB706C7E7" TargetMode="External"/><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5.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jpeg"/><Relationship Id="rId5" Type="http://schemas.microsoft.com/office/2007/relationships/hdphoto" Target="../media/hdphoto1.wdp"/><Relationship Id="rId10" Type="http://schemas.openxmlformats.org/officeDocument/2006/relationships/image" Target="../media/image54.jpeg"/><Relationship Id="rId4" Type="http://schemas.openxmlformats.org/officeDocument/2006/relationships/image" Target="../media/image49.pn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tinyurl.com/TWCpubs"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techzim.co.zw/2017/11/part-4-making-money-online-in-zimbabwe-consult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5422F-7258-40AC-BD2E-2469AA44892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1" y="10"/>
            <a:ext cx="12191979" cy="6857990"/>
          </a:xfrm>
          <a:prstGeom prst="rect">
            <a:avLst/>
          </a:prstGeom>
        </p:spPr>
      </p:pic>
      <p:sp>
        <p:nvSpPr>
          <p:cNvPr id="3" name="Rectangle 2">
            <a:extLst>
              <a:ext uri="{FF2B5EF4-FFF2-40B4-BE49-F238E27FC236}">
                <a16:creationId xmlns:a16="http://schemas.microsoft.com/office/drawing/2014/main" id="{65777180-7768-4B98-95B5-DEE9B45524C0}"/>
              </a:ext>
              <a:ext uri="{C183D7F6-B498-43B3-948B-1728B52AA6E4}">
                <adec:decorative xmlns:adec="http://schemas.microsoft.com/office/drawing/2017/decorative" val="1"/>
              </a:ext>
            </a:extLst>
          </p:cNvPr>
          <p:cNvSpPr/>
          <p:nvPr/>
        </p:nvSpPr>
        <p:spPr>
          <a:xfrm>
            <a:off x="-97313" y="-22502"/>
            <a:ext cx="1736462" cy="6880502"/>
          </a:xfrm>
          <a:prstGeom prst="rect">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861011" y="2075935"/>
            <a:ext cx="4679303" cy="2690033"/>
          </a:xfrm>
        </p:spPr>
        <p:txBody>
          <a:bodyPr>
            <a:noAutofit/>
          </a:bodyPr>
          <a:lstStyle/>
          <a:p>
            <a:pPr algn="r"/>
            <a:r>
              <a:rPr lang="en-US" sz="4000" b="1" dirty="0">
                <a:solidFill>
                  <a:srgbClr val="F8EE5B"/>
                </a:solidFill>
              </a:rPr>
              <a:t>Education Outreach </a:t>
            </a:r>
            <a:br>
              <a:rPr lang="en-US" sz="4000" b="1" dirty="0">
                <a:solidFill>
                  <a:srgbClr val="F8EE5B"/>
                </a:solidFill>
              </a:rPr>
            </a:br>
            <a:r>
              <a:rPr lang="en-US" sz="4000" b="1" dirty="0">
                <a:solidFill>
                  <a:srgbClr val="F8EE5B"/>
                </a:solidFill>
              </a:rPr>
              <a:t>Services </a:t>
            </a:r>
            <a:br>
              <a:rPr lang="en-US" sz="4000" b="1" dirty="0">
                <a:solidFill>
                  <a:srgbClr val="F8EE5B"/>
                </a:solidFill>
              </a:rPr>
            </a:br>
            <a:r>
              <a:rPr lang="en-US" sz="4000" b="1" dirty="0">
                <a:solidFill>
                  <a:srgbClr val="F8EE5B"/>
                </a:solidFill>
              </a:rPr>
              <a:t>From</a:t>
            </a:r>
            <a:br>
              <a:rPr lang="en-US" sz="4000" b="1" dirty="0">
                <a:solidFill>
                  <a:srgbClr val="F8EE5B"/>
                </a:solidFill>
              </a:rPr>
            </a:br>
            <a:r>
              <a:rPr lang="en-US" sz="4000" b="1" dirty="0" err="1"/>
              <a:t>twc</a:t>
            </a:r>
            <a:endParaRPr lang="en-US" sz="4000" dirty="0">
              <a:solidFill>
                <a:schemeClr val="tx1"/>
              </a:solidFill>
            </a:endParaRPr>
          </a:p>
        </p:txBody>
      </p:sp>
      <p:pic>
        <p:nvPicPr>
          <p:cNvPr id="8" name="Picture 7" descr="an emoji character to look like presenter waves at the audience">
            <a:extLst>
              <a:ext uri="{FF2B5EF4-FFF2-40B4-BE49-F238E27FC236}">
                <a16:creationId xmlns:a16="http://schemas.microsoft.com/office/drawing/2014/main" id="{EA7843DF-9A5D-468B-8F42-0011336BF7C6}"/>
              </a:ext>
            </a:extLst>
          </p:cNvPr>
          <p:cNvPicPr>
            <a:picLocks noChangeAspect="1"/>
          </p:cNvPicPr>
          <p:nvPr/>
        </p:nvPicPr>
        <p:blipFill rotWithShape="1">
          <a:blip r:embed="rId3">
            <a:extLst>
              <a:ext uri="{28A0092B-C50C-407E-A947-70E740481C1C}">
                <a14:useLocalDpi xmlns:a14="http://schemas.microsoft.com/office/drawing/2010/main" val="0"/>
              </a:ext>
            </a:extLst>
          </a:blip>
          <a:srcRect l="29419" r="24783"/>
          <a:stretch/>
        </p:blipFill>
        <p:spPr>
          <a:xfrm>
            <a:off x="-97314" y="3153728"/>
            <a:ext cx="1736464" cy="3791479"/>
          </a:xfrm>
          <a:prstGeom prst="rect">
            <a:avLst/>
          </a:prstGeom>
        </p:spPr>
      </p:pic>
      <p:pic>
        <p:nvPicPr>
          <p:cNvPr id="67" name="Picture 66" descr="TWC logo/seal">
            <a:extLst>
              <a:ext uri="{FF2B5EF4-FFF2-40B4-BE49-F238E27FC236}">
                <a16:creationId xmlns:a16="http://schemas.microsoft.com/office/drawing/2014/main" id="{269F4BCC-0666-44F6-B154-2EF9FE4FA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92" y="3153728"/>
            <a:ext cx="1545964" cy="1479071"/>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2" name="Title 1">
            <a:extLst>
              <a:ext uri="{FF2B5EF4-FFF2-40B4-BE49-F238E27FC236}">
                <a16:creationId xmlns:a16="http://schemas.microsoft.com/office/drawing/2014/main" id="{4D301C34-7766-4E61-B709-7830667B53B4}"/>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Total Sessions Provided</a:t>
            </a:r>
          </a:p>
        </p:txBody>
      </p:sp>
      <p:pic>
        <p:nvPicPr>
          <p:cNvPr id="302" name="Google Shape;302;p34" descr="Data graph showing that the pilot teams provided 9,607 presentations to students during the 2-year pilot program"/>
          <p:cNvPicPr preferRelativeResize="0"/>
          <p:nvPr/>
        </p:nvPicPr>
        <p:blipFill>
          <a:blip r:embed="rId3">
            <a:alphaModFix/>
          </a:blip>
          <a:stretch>
            <a:fillRect/>
          </a:stretch>
        </p:blipFill>
        <p:spPr>
          <a:xfrm>
            <a:off x="914400" y="342900"/>
            <a:ext cx="10363200" cy="6172200"/>
          </a:xfrm>
          <a:prstGeom prst="rect">
            <a:avLst/>
          </a:prstGeom>
          <a:noFill/>
          <a:ln>
            <a:noFill/>
          </a:ln>
        </p:spPr>
      </p:pic>
      <p:sp>
        <p:nvSpPr>
          <p:cNvPr id="4" name="Rectangle 3">
            <a:extLst>
              <a:ext uri="{FF2B5EF4-FFF2-40B4-BE49-F238E27FC236}">
                <a16:creationId xmlns:a16="http://schemas.microsoft.com/office/drawing/2014/main" id="{EEE6201E-F4D4-4EBE-BA55-C0101985791F}"/>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 name="Title 1">
            <a:extLst>
              <a:ext uri="{FF2B5EF4-FFF2-40B4-BE49-F238E27FC236}">
                <a16:creationId xmlns:a16="http://schemas.microsoft.com/office/drawing/2014/main" id="{3E0D8964-8D51-4A47-B435-1293AC7E7B11}"/>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Presentations to Partners</a:t>
            </a:r>
          </a:p>
        </p:txBody>
      </p:sp>
      <p:pic>
        <p:nvPicPr>
          <p:cNvPr id="309" name="Google Shape;309;p35" descr="Data chart showing that the pilot education outreach teams provided 3,133 presentations to program partners such as teachers and college staff during the 2-year pilot program"/>
          <p:cNvPicPr preferRelativeResize="0"/>
          <p:nvPr/>
        </p:nvPicPr>
        <p:blipFill>
          <a:blip r:embed="rId3">
            <a:alphaModFix/>
          </a:blip>
          <a:stretch>
            <a:fillRect/>
          </a:stretch>
        </p:blipFill>
        <p:spPr>
          <a:xfrm>
            <a:off x="546100" y="660400"/>
            <a:ext cx="11493500" cy="6045200"/>
          </a:xfrm>
          <a:prstGeom prst="rect">
            <a:avLst/>
          </a:prstGeom>
          <a:noFill/>
          <a:ln>
            <a:noFill/>
          </a:ln>
        </p:spPr>
      </p:pic>
      <p:sp>
        <p:nvSpPr>
          <p:cNvPr id="4" name="Rectangle 3">
            <a:extLst>
              <a:ext uri="{FF2B5EF4-FFF2-40B4-BE49-F238E27FC236}">
                <a16:creationId xmlns:a16="http://schemas.microsoft.com/office/drawing/2014/main" id="{E7622819-285B-41FD-9901-50086E245794}"/>
              </a:ext>
              <a:ext uri="{C183D7F6-B498-43B3-948B-1728B52AA6E4}">
                <adec:decorative xmlns:adec="http://schemas.microsoft.com/office/drawing/2017/decorative" val="1"/>
              </a:ext>
            </a:extLst>
          </p:cNvPr>
          <p:cNvSpPr/>
          <p:nvPr/>
        </p:nvSpPr>
        <p:spPr>
          <a:xfrm>
            <a:off x="152400" y="15240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C9AE2D-4F58-4B8F-8E32-0A18AD01094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Postsecondary Options</a:t>
            </a:r>
          </a:p>
        </p:txBody>
      </p:sp>
      <p:sp>
        <p:nvSpPr>
          <p:cNvPr id="7" name="Rectangle 6" descr="Bar chart showing that the education outreach pilot teams taught 180,146 students about the different after-high school pathways available to them during the 2-year pilot program">
            <a:extLst>
              <a:ext uri="{FF2B5EF4-FFF2-40B4-BE49-F238E27FC236}">
                <a16:creationId xmlns:a16="http://schemas.microsoft.com/office/drawing/2014/main" id="{5481097F-9B6E-426C-A88A-5E3151A26E1D}"/>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83F44CB-15E5-4EF0-A96B-F9533D45CEF5}"/>
              </a:ext>
              <a:ext uri="{C183D7F6-B498-43B3-948B-1728B52AA6E4}">
                <adec:decorative xmlns:adec="http://schemas.microsoft.com/office/drawing/2017/decorative" val="1"/>
              </a:ext>
            </a:extLst>
          </p:cNvPr>
          <p:cNvGrpSpPr/>
          <p:nvPr/>
        </p:nvGrpSpPr>
        <p:grpSpPr>
          <a:xfrm>
            <a:off x="179198" y="243115"/>
            <a:ext cx="11833604" cy="6371771"/>
            <a:chOff x="179198" y="243115"/>
            <a:chExt cx="11833604" cy="6371771"/>
          </a:xfrm>
        </p:grpSpPr>
        <p:pic>
          <p:nvPicPr>
            <p:cNvPr id="4" name="Picture 3" descr="Total number of students exposed to all post-secondary education options after working with the 7 regional teams: 150,161 students">
              <a:extLst>
                <a:ext uri="{FF2B5EF4-FFF2-40B4-BE49-F238E27FC236}">
                  <a16:creationId xmlns:a16="http://schemas.microsoft.com/office/drawing/2014/main" id="{75B8F730-878E-4EA1-8877-2AD3A1894F82}"/>
                </a:ext>
              </a:extLst>
            </p:cNvPr>
            <p:cNvPicPr>
              <a:picLocks noChangeAspect="1"/>
            </p:cNvPicPr>
            <p:nvPr/>
          </p:nvPicPr>
          <p:blipFill rotWithShape="1">
            <a:blip r:embed="rId2"/>
            <a:srcRect l="3090"/>
            <a:stretch/>
          </p:blipFill>
          <p:spPr>
            <a:xfrm>
              <a:off x="179198" y="243115"/>
              <a:ext cx="11833604" cy="6371771"/>
            </a:xfrm>
            <a:prstGeom prst="rect">
              <a:avLst/>
            </a:prstGeom>
          </p:spPr>
        </p:pic>
        <p:sp>
          <p:nvSpPr>
            <p:cNvPr id="2" name="Rectangle 1">
              <a:extLst>
                <a:ext uri="{FF2B5EF4-FFF2-40B4-BE49-F238E27FC236}">
                  <a16:creationId xmlns:a16="http://schemas.microsoft.com/office/drawing/2014/main" id="{D2E43F95-F40B-4882-B30A-638DAC599951}"/>
                </a:ext>
              </a:extLst>
            </p:cNvPr>
            <p:cNvSpPr/>
            <p:nvPr/>
          </p:nvSpPr>
          <p:spPr>
            <a:xfrm>
              <a:off x="1244600" y="2743200"/>
              <a:ext cx="2717800" cy="533400"/>
            </a:xfrm>
            <a:prstGeom prst="rect">
              <a:avLst/>
            </a:prstGeom>
            <a:solidFill>
              <a:srgbClr val="FCE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rPr>
                <a:t>Pathways 180,146</a:t>
              </a:r>
            </a:p>
          </p:txBody>
        </p:sp>
      </p:grpSp>
    </p:spTree>
    <p:extLst>
      <p:ext uri="{BB962C8B-B14F-4D97-AF65-F5344CB8AC3E}">
        <p14:creationId xmlns:p14="http://schemas.microsoft.com/office/powerpoint/2010/main" val="350270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A53A55C2-4BB0-4153-B3A7-ADF5C51EA2AE}"/>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Apprenticeships</a:t>
            </a:r>
          </a:p>
        </p:txBody>
      </p:sp>
      <p:pic>
        <p:nvPicPr>
          <p:cNvPr id="316" name="Google Shape;316;p36" descr="Graph showing that the education outreach pilot team taught 81,746 students about registered apprenticeship programs during the 2-year pilot program"/>
          <p:cNvPicPr preferRelativeResize="0"/>
          <p:nvPr/>
        </p:nvPicPr>
        <p:blipFill>
          <a:blip r:embed="rId3">
            <a:alphaModFix/>
          </a:blip>
          <a:stretch>
            <a:fillRect/>
          </a:stretch>
        </p:blipFill>
        <p:spPr>
          <a:xfrm>
            <a:off x="469900" y="762000"/>
            <a:ext cx="11569700" cy="5943600"/>
          </a:xfrm>
          <a:prstGeom prst="rect">
            <a:avLst/>
          </a:prstGeom>
          <a:noFill/>
          <a:ln>
            <a:noFill/>
          </a:ln>
        </p:spPr>
      </p:pic>
      <p:sp>
        <p:nvSpPr>
          <p:cNvPr id="4" name="Rectangle 3">
            <a:extLst>
              <a:ext uri="{FF2B5EF4-FFF2-40B4-BE49-F238E27FC236}">
                <a16:creationId xmlns:a16="http://schemas.microsoft.com/office/drawing/2014/main" id="{EE786A42-DC84-462A-AB9F-4040B45D7732}"/>
              </a:ext>
              <a:ext uri="{C183D7F6-B498-43B3-948B-1728B52AA6E4}">
                <adec:decorative xmlns:adec="http://schemas.microsoft.com/office/drawing/2017/decorative" val="1"/>
              </a:ext>
            </a:extLst>
          </p:cNvPr>
          <p:cNvSpPr/>
          <p:nvPr/>
        </p:nvSpPr>
        <p:spPr>
          <a:xfrm>
            <a:off x="152400" y="15240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itle 1">
            <a:extLst>
              <a:ext uri="{FF2B5EF4-FFF2-40B4-BE49-F238E27FC236}">
                <a16:creationId xmlns:a16="http://schemas.microsoft.com/office/drawing/2014/main" id="{86B0AA36-345B-4E37-BD04-FC8A6A22A0AA}"/>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Career Readiness Workshops</a:t>
            </a:r>
          </a:p>
        </p:txBody>
      </p:sp>
      <p:pic>
        <p:nvPicPr>
          <p:cNvPr id="323" name="Google Shape;323;p37" descr="Graph showing that the education outreach pilot team provided career readiness workshops to 193,095 students  during the 2-year pilot program"/>
          <p:cNvPicPr preferRelativeResize="0"/>
          <p:nvPr/>
        </p:nvPicPr>
        <p:blipFill>
          <a:blip r:embed="rId3">
            <a:alphaModFix/>
          </a:blip>
          <a:stretch>
            <a:fillRect/>
          </a:stretch>
        </p:blipFill>
        <p:spPr>
          <a:xfrm>
            <a:off x="469900" y="495300"/>
            <a:ext cx="11569700" cy="6210300"/>
          </a:xfrm>
          <a:prstGeom prst="rect">
            <a:avLst/>
          </a:prstGeom>
          <a:noFill/>
          <a:ln>
            <a:noFill/>
          </a:ln>
        </p:spPr>
      </p:pic>
      <p:sp>
        <p:nvSpPr>
          <p:cNvPr id="4" name="Rectangle 3">
            <a:extLst>
              <a:ext uri="{FF2B5EF4-FFF2-40B4-BE49-F238E27FC236}">
                <a16:creationId xmlns:a16="http://schemas.microsoft.com/office/drawing/2014/main" id="{0442E723-8516-4ACC-BA3B-7C2402F0F88C}"/>
              </a:ext>
              <a:ext uri="{C183D7F6-B498-43B3-948B-1728B52AA6E4}">
                <adec:decorative xmlns:adec="http://schemas.microsoft.com/office/drawing/2017/decorative" val="1"/>
              </a:ext>
            </a:extLst>
          </p:cNvPr>
          <p:cNvSpPr/>
          <p:nvPr/>
        </p:nvSpPr>
        <p:spPr>
          <a:xfrm>
            <a:off x="152400" y="15240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2" name="Title 1">
            <a:extLst>
              <a:ext uri="{FF2B5EF4-FFF2-40B4-BE49-F238E27FC236}">
                <a16:creationId xmlns:a16="http://schemas.microsoft.com/office/drawing/2014/main" id="{28CC91A0-D8F2-4836-806D-55707D3E3E83}"/>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One-on-One Meetings</a:t>
            </a:r>
          </a:p>
        </p:txBody>
      </p:sp>
      <p:pic>
        <p:nvPicPr>
          <p:cNvPr id="330" name="Google Shape;330;p38" descr="Graph showing that the education outreach pilot team provided 8,545 one-on-one meetings  during the 2-year pilot program"/>
          <p:cNvPicPr preferRelativeResize="0"/>
          <p:nvPr/>
        </p:nvPicPr>
        <p:blipFill>
          <a:blip r:embed="rId3">
            <a:alphaModFix/>
          </a:blip>
          <a:stretch>
            <a:fillRect/>
          </a:stretch>
        </p:blipFill>
        <p:spPr>
          <a:xfrm>
            <a:off x="469900" y="482600"/>
            <a:ext cx="11569700" cy="6223000"/>
          </a:xfrm>
          <a:prstGeom prst="rect">
            <a:avLst/>
          </a:prstGeom>
          <a:noFill/>
          <a:ln>
            <a:noFill/>
          </a:ln>
        </p:spPr>
      </p:pic>
      <p:sp>
        <p:nvSpPr>
          <p:cNvPr id="4" name="Rectangle 3">
            <a:extLst>
              <a:ext uri="{FF2B5EF4-FFF2-40B4-BE49-F238E27FC236}">
                <a16:creationId xmlns:a16="http://schemas.microsoft.com/office/drawing/2014/main" id="{15BB53CF-E0D8-4515-9709-65944E3A9C69}"/>
              </a:ext>
              <a:ext uri="{C183D7F6-B498-43B3-948B-1728B52AA6E4}">
                <adec:decorative xmlns:adec="http://schemas.microsoft.com/office/drawing/2017/decorative" val="1"/>
              </a:ext>
            </a:extLst>
          </p:cNvPr>
          <p:cNvSpPr/>
          <p:nvPr/>
        </p:nvSpPr>
        <p:spPr>
          <a:xfrm>
            <a:off x="152400" y="15240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8E0C-7BAF-41ED-9C16-2DAA8A67899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Overall attendance</a:t>
            </a:r>
          </a:p>
        </p:txBody>
      </p:sp>
      <p:sp>
        <p:nvSpPr>
          <p:cNvPr id="17" name="Rectangle 16">
            <a:extLst>
              <a:ext uri="{FF2B5EF4-FFF2-40B4-BE49-F238E27FC236}">
                <a16:creationId xmlns:a16="http://schemas.microsoft.com/office/drawing/2014/main" id="{B2F3496C-919E-4118-B28C-233BC7B63EA1}"/>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oogle Shape;337;p39" descr="Graph showing that the education outreach pilot team had 322,975 individuals attend a session facilitated by one of our specialists during the 2-year pilot program">
            <a:extLst>
              <a:ext uri="{FF2B5EF4-FFF2-40B4-BE49-F238E27FC236}">
                <a16:creationId xmlns:a16="http://schemas.microsoft.com/office/drawing/2014/main" id="{83250C76-4F4D-49D4-B0C3-77C937D50D14}"/>
              </a:ext>
            </a:extLst>
          </p:cNvPr>
          <p:cNvPicPr preferRelativeResize="0"/>
          <p:nvPr/>
        </p:nvPicPr>
        <p:blipFill>
          <a:blip r:embed="rId2">
            <a:alphaModFix/>
          </a:blip>
          <a:stretch>
            <a:fillRect/>
          </a:stretch>
        </p:blipFill>
        <p:spPr>
          <a:xfrm>
            <a:off x="212100" y="315825"/>
            <a:ext cx="8658374" cy="6299526"/>
          </a:xfrm>
          <a:prstGeom prst="rect">
            <a:avLst/>
          </a:prstGeom>
          <a:noFill/>
          <a:ln>
            <a:noFill/>
          </a:ln>
        </p:spPr>
      </p:pic>
      <p:pic>
        <p:nvPicPr>
          <p:cNvPr id="5" name="Picture 4" descr="An emoji character is clapping her hands">
            <a:extLst>
              <a:ext uri="{FF2B5EF4-FFF2-40B4-BE49-F238E27FC236}">
                <a16:creationId xmlns:a16="http://schemas.microsoft.com/office/drawing/2014/main" id="{DEE3A5BD-3DEC-456B-BF48-9C19EC3C8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521" y="1533259"/>
            <a:ext cx="3791479" cy="3791479"/>
          </a:xfrm>
          <a:prstGeom prst="rect">
            <a:avLst/>
          </a:prstGeom>
        </p:spPr>
      </p:pic>
    </p:spTree>
    <p:extLst>
      <p:ext uri="{BB962C8B-B14F-4D97-AF65-F5344CB8AC3E}">
        <p14:creationId xmlns:p14="http://schemas.microsoft.com/office/powerpoint/2010/main" val="145536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7C672E-D431-4043-ADAF-66F19DA7C74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Total Engagements</a:t>
            </a:r>
          </a:p>
        </p:txBody>
      </p:sp>
      <p:sp>
        <p:nvSpPr>
          <p:cNvPr id="17" name="Rectangle 16">
            <a:extLst>
              <a:ext uri="{FF2B5EF4-FFF2-40B4-BE49-F238E27FC236}">
                <a16:creationId xmlns:a16="http://schemas.microsoft.com/office/drawing/2014/main" id="{B2F3496C-919E-4118-B28C-233BC7B63EA1}"/>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45;p40" descr="Graph showing that the education outreach pilot team engaged with 223,718 individudals  during the 2-year pilot program">
            <a:extLst>
              <a:ext uri="{FF2B5EF4-FFF2-40B4-BE49-F238E27FC236}">
                <a16:creationId xmlns:a16="http://schemas.microsoft.com/office/drawing/2014/main" id="{3B5D7346-4208-4AFE-A2B5-F97CBC99993C}"/>
              </a:ext>
            </a:extLst>
          </p:cNvPr>
          <p:cNvPicPr preferRelativeResize="0"/>
          <p:nvPr/>
        </p:nvPicPr>
        <p:blipFill>
          <a:blip r:embed="rId2">
            <a:alphaModFix/>
          </a:blip>
          <a:stretch>
            <a:fillRect/>
          </a:stretch>
        </p:blipFill>
        <p:spPr>
          <a:xfrm>
            <a:off x="3079750" y="123825"/>
            <a:ext cx="8953500" cy="6610350"/>
          </a:xfrm>
          <a:prstGeom prst="rect">
            <a:avLst/>
          </a:prstGeom>
          <a:noFill/>
          <a:ln>
            <a:noFill/>
          </a:ln>
        </p:spPr>
      </p:pic>
      <p:pic>
        <p:nvPicPr>
          <p:cNvPr id="3" name="Picture 2" descr="An emoji character is blowing a horn while confetti fills the air around her">
            <a:extLst>
              <a:ext uri="{FF2B5EF4-FFF2-40B4-BE49-F238E27FC236}">
                <a16:creationId xmlns:a16="http://schemas.microsoft.com/office/drawing/2014/main" id="{58389379-2811-4B0D-BDA0-FAA91BFCB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18" y="402618"/>
            <a:ext cx="3026382" cy="3026382"/>
          </a:xfrm>
          <a:prstGeom prst="rect">
            <a:avLst/>
          </a:prstGeom>
        </p:spPr>
      </p:pic>
    </p:spTree>
    <p:extLst>
      <p:ext uri="{BB962C8B-B14F-4D97-AF65-F5344CB8AC3E}">
        <p14:creationId xmlns:p14="http://schemas.microsoft.com/office/powerpoint/2010/main" val="1932709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A8A-A566-4DB9-A817-706B742D6819}"/>
              </a:ext>
            </a:extLst>
          </p:cNvPr>
          <p:cNvSpPr>
            <a:spLocks noGrp="1"/>
          </p:cNvSpPr>
          <p:nvPr>
            <p:ph type="ctrTitle"/>
          </p:nvPr>
        </p:nvSpPr>
        <p:spPr>
          <a:xfrm>
            <a:off x="1629103" y="2476846"/>
            <a:ext cx="8933796" cy="2437232"/>
          </a:xfrm>
        </p:spPr>
        <p:txBody>
          <a:bodyPr>
            <a:normAutofit/>
          </a:bodyPr>
          <a:lstStyle/>
          <a:p>
            <a:pPr algn="ctr"/>
            <a:r>
              <a:rPr lang="en-US" sz="7200" i="1" dirty="0"/>
              <a:t>Take a look at us in action</a:t>
            </a:r>
            <a:endParaRPr lang="en-US" sz="7200" dirty="0"/>
          </a:p>
        </p:txBody>
      </p:sp>
      <p:pic>
        <p:nvPicPr>
          <p:cNvPr id="4" name="Picture 3" descr="An emoji is peaking out from behind the title box on this slide waving at the audience">
            <a:extLst>
              <a:ext uri="{FF2B5EF4-FFF2-40B4-BE49-F238E27FC236}">
                <a16:creationId xmlns:a16="http://schemas.microsoft.com/office/drawing/2014/main" id="{606DA224-DD28-4C5D-981C-44AA04439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02" y="3931508"/>
            <a:ext cx="1677436" cy="1677436"/>
          </a:xfrm>
          <a:prstGeom prst="rect">
            <a:avLst/>
          </a:prstGeom>
        </p:spPr>
      </p:pic>
    </p:spTree>
    <p:extLst>
      <p:ext uri="{BB962C8B-B14F-4D97-AF65-F5344CB8AC3E}">
        <p14:creationId xmlns:p14="http://schemas.microsoft.com/office/powerpoint/2010/main" val="52565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DEB5D9FA-BFC8-486A-8DC6-2B3233BCB261}"/>
              </a:ext>
            </a:extLst>
          </p:cNvPr>
          <p:cNvSpPr txBox="1">
            <a:spLocks noGrp="1"/>
          </p:cNvSpPr>
          <p:nvPr>
            <p:ph type="title" idx="4294967295"/>
          </p:nvPr>
        </p:nvSpPr>
        <p:spPr>
          <a:xfrm rot="16200000">
            <a:off x="-377784" y="3007424"/>
            <a:ext cx="2643746"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Borderplex</a:t>
            </a:r>
          </a:p>
        </p:txBody>
      </p:sp>
      <p:pic>
        <p:nvPicPr>
          <p:cNvPr id="4" name="Picture 3" descr="Students from Clint Early College Academy work with our Education Specialists to build catapults in the parking lot after discussing job demand in manufacturing in their area">
            <a:extLst>
              <a:ext uri="{FF2B5EF4-FFF2-40B4-BE49-F238E27FC236}">
                <a16:creationId xmlns:a16="http://schemas.microsoft.com/office/drawing/2014/main" id="{0CAC85E4-C4E2-45B0-A521-5B3685581712}"/>
              </a:ext>
            </a:extLst>
          </p:cNvPr>
          <p:cNvPicPr>
            <a:picLocks noChangeAspect="1"/>
          </p:cNvPicPr>
          <p:nvPr/>
        </p:nvPicPr>
        <p:blipFill>
          <a:blip r:embed="rId2"/>
          <a:stretch>
            <a:fillRect/>
          </a:stretch>
        </p:blipFill>
        <p:spPr>
          <a:xfrm>
            <a:off x="1843228" y="0"/>
            <a:ext cx="8505543" cy="6858000"/>
          </a:xfrm>
          <a:prstGeom prst="rect">
            <a:avLst/>
          </a:prstGeom>
        </p:spPr>
      </p:pic>
      <p:pic>
        <p:nvPicPr>
          <p:cNvPr id="6" name="Picture 5" descr="Image of a tweet which reads: We're so encourages that these students are the future! It is an honor to partner with teachers in equipping the next generation. #grindtalk #handsonlearning #teacherappreciation">
            <a:extLst>
              <a:ext uri="{FF2B5EF4-FFF2-40B4-BE49-F238E27FC236}">
                <a16:creationId xmlns:a16="http://schemas.microsoft.com/office/drawing/2014/main" id="{D4DB9D79-07A1-4664-A44D-70176B0EE54F}"/>
              </a:ext>
            </a:extLst>
          </p:cNvPr>
          <p:cNvPicPr>
            <a:picLocks noChangeAspect="1"/>
          </p:cNvPicPr>
          <p:nvPr/>
        </p:nvPicPr>
        <p:blipFill>
          <a:blip r:embed="rId3"/>
          <a:stretch>
            <a:fillRect/>
          </a:stretch>
        </p:blipFill>
        <p:spPr>
          <a:xfrm>
            <a:off x="7715925" y="2980706"/>
            <a:ext cx="4260074" cy="1590738"/>
          </a:xfrm>
          <a:prstGeom prst="rect">
            <a:avLst/>
          </a:prstGeom>
          <a:ln>
            <a:solidFill>
              <a:schemeClr val="accent1"/>
            </a:solidFill>
          </a:ln>
        </p:spPr>
      </p:pic>
    </p:spTree>
    <p:extLst>
      <p:ext uri="{BB962C8B-B14F-4D97-AF65-F5344CB8AC3E}">
        <p14:creationId xmlns:p14="http://schemas.microsoft.com/office/powerpoint/2010/main" val="156867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F8CC-1DA2-4D92-AB2A-FDC316ED3269}"/>
              </a:ext>
            </a:extLst>
          </p:cNvPr>
          <p:cNvSpPr>
            <a:spLocks noGrp="1"/>
          </p:cNvSpPr>
          <p:nvPr>
            <p:ph type="title"/>
          </p:nvPr>
        </p:nvSpPr>
        <p:spPr/>
        <p:txBody>
          <a:bodyPr>
            <a:normAutofit fontScale="90000"/>
          </a:bodyPr>
          <a:lstStyle/>
          <a:p>
            <a:r>
              <a:rPr lang="en-US" cap="none" dirty="0"/>
              <a:t>Workforce Career And Education Outreach Specialists</a:t>
            </a:r>
          </a:p>
        </p:txBody>
      </p:sp>
      <p:sp>
        <p:nvSpPr>
          <p:cNvPr id="4" name="Text Placeholder 3">
            <a:extLst>
              <a:ext uri="{FF2B5EF4-FFF2-40B4-BE49-F238E27FC236}">
                <a16:creationId xmlns:a16="http://schemas.microsoft.com/office/drawing/2014/main" id="{A3C66300-0B49-41EE-AC30-8143E7097646}"/>
              </a:ext>
            </a:extLst>
          </p:cNvPr>
          <p:cNvSpPr>
            <a:spLocks noGrp="1"/>
          </p:cNvSpPr>
          <p:nvPr>
            <p:ph type="body" idx="1"/>
          </p:nvPr>
        </p:nvSpPr>
        <p:spPr>
          <a:xfrm>
            <a:off x="1629156" y="4879770"/>
            <a:ext cx="8939784" cy="457200"/>
          </a:xfrm>
        </p:spPr>
        <p:txBody>
          <a:bodyPr>
            <a:normAutofit lnSpcReduction="10000"/>
          </a:bodyPr>
          <a:lstStyle/>
          <a:p>
            <a:r>
              <a:rPr lang="en-US" sz="2400" dirty="0"/>
              <a:t>Since 2014</a:t>
            </a:r>
          </a:p>
        </p:txBody>
      </p:sp>
    </p:spTree>
    <p:extLst>
      <p:ext uri="{BB962C8B-B14F-4D97-AF65-F5344CB8AC3E}">
        <p14:creationId xmlns:p14="http://schemas.microsoft.com/office/powerpoint/2010/main" val="366876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F63702EA-7812-4FF2-85C6-91D8844FDE2B}"/>
              </a:ext>
            </a:extLst>
          </p:cNvPr>
          <p:cNvSpPr txBox="1">
            <a:spLocks noGrp="1"/>
          </p:cNvSpPr>
          <p:nvPr>
            <p:ph type="title" idx="4294967295"/>
          </p:nvPr>
        </p:nvSpPr>
        <p:spPr>
          <a:xfrm rot="16200000">
            <a:off x="-698376" y="2686832"/>
            <a:ext cx="3284931"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Borderplex </a:t>
            </a:r>
            <a:r>
              <a:rPr kumimoji="0" lang="en-US" sz="4400" b="0" i="0" u="none" strike="noStrike" kern="1200" cap="none" spc="0" normalizeH="0" baseline="0" noProof="0" dirty="0">
                <a:ln>
                  <a:noFill/>
                </a:ln>
                <a:solidFill>
                  <a:schemeClr val="bg1"/>
                </a:solidFill>
                <a:effectLst/>
                <a:uLnTx/>
                <a:uFillTx/>
                <a:latin typeface="+mj-lt"/>
                <a:ea typeface="+mj-ea"/>
                <a:cs typeface="+mj-cs"/>
              </a:rPr>
              <a:t>1</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3" name="Picture 2" descr="Students sit in a square to practice asking each other interview questions">
            <a:extLst>
              <a:ext uri="{FF2B5EF4-FFF2-40B4-BE49-F238E27FC236}">
                <a16:creationId xmlns:a16="http://schemas.microsoft.com/office/drawing/2014/main" id="{1AA5E15A-6EC3-4BDD-9948-27561BE734E6}"/>
              </a:ext>
            </a:extLst>
          </p:cNvPr>
          <p:cNvPicPr>
            <a:picLocks noChangeAspect="1"/>
          </p:cNvPicPr>
          <p:nvPr/>
        </p:nvPicPr>
        <p:blipFill rotWithShape="1">
          <a:blip r:embed="rId2"/>
          <a:srcRect t="1812"/>
          <a:stretch/>
        </p:blipFill>
        <p:spPr>
          <a:xfrm>
            <a:off x="1243045" y="188844"/>
            <a:ext cx="7690254" cy="5882304"/>
          </a:xfrm>
          <a:prstGeom prst="rect">
            <a:avLst/>
          </a:prstGeom>
          <a:ln>
            <a:solidFill>
              <a:schemeClr val="accent1"/>
            </a:solidFill>
          </a:ln>
        </p:spPr>
      </p:pic>
      <p:pic>
        <p:nvPicPr>
          <p:cNvPr id="4" name="Picture 3" descr="Tweet reading: Students at Father Yermo has the talk about soft skills, how to get a job, and here's them practicing interview questions together. These students are ready to get a job!">
            <a:extLst>
              <a:ext uri="{FF2B5EF4-FFF2-40B4-BE49-F238E27FC236}">
                <a16:creationId xmlns:a16="http://schemas.microsoft.com/office/drawing/2014/main" id="{B711E82C-3D70-488C-969B-6B9276439E29}"/>
              </a:ext>
            </a:extLst>
          </p:cNvPr>
          <p:cNvPicPr>
            <a:picLocks noChangeAspect="1"/>
          </p:cNvPicPr>
          <p:nvPr/>
        </p:nvPicPr>
        <p:blipFill>
          <a:blip r:embed="rId3"/>
          <a:stretch>
            <a:fillRect/>
          </a:stretch>
        </p:blipFill>
        <p:spPr>
          <a:xfrm>
            <a:off x="8170231" y="5318159"/>
            <a:ext cx="3900311" cy="1505977"/>
          </a:xfrm>
          <a:prstGeom prst="rect">
            <a:avLst/>
          </a:prstGeom>
          <a:ln>
            <a:solidFill>
              <a:schemeClr val="accent1"/>
            </a:solidFill>
          </a:ln>
        </p:spPr>
      </p:pic>
    </p:spTree>
    <p:extLst>
      <p:ext uri="{BB962C8B-B14F-4D97-AF65-F5344CB8AC3E}">
        <p14:creationId xmlns:p14="http://schemas.microsoft.com/office/powerpoint/2010/main" val="2843854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C47C9628-8297-4B2F-A307-4624C19B2BDC}"/>
              </a:ext>
            </a:extLst>
          </p:cNvPr>
          <p:cNvSpPr txBox="1">
            <a:spLocks noGrp="1"/>
          </p:cNvSpPr>
          <p:nvPr>
            <p:ph type="title" idx="4294967295"/>
          </p:nvPr>
        </p:nvSpPr>
        <p:spPr>
          <a:xfrm rot="16200000">
            <a:off x="-676604" y="2708603"/>
            <a:ext cx="3241388"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Borderplex </a:t>
            </a:r>
            <a:r>
              <a:rPr kumimoji="0" lang="en-US" sz="4400" b="0" i="0" u="none" strike="noStrike" kern="1200" cap="none" spc="0" normalizeH="0" baseline="0" noProof="0" dirty="0">
                <a:ln>
                  <a:noFill/>
                </a:ln>
                <a:solidFill>
                  <a:schemeClr val="bg1"/>
                </a:solidFill>
                <a:effectLst/>
                <a:uLnTx/>
                <a:uFillTx/>
                <a:latin typeface="+mj-lt"/>
                <a:ea typeface="+mj-ea"/>
                <a:cs typeface="+mj-cs"/>
              </a:rPr>
              <a:t>2</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3" name="Picture 2" descr="Students stand in front of a backdrop to take a photo of themselves holding career character posters in front of their bodies as their heads fill the blank spots of the characters heads. ">
            <a:extLst>
              <a:ext uri="{FF2B5EF4-FFF2-40B4-BE49-F238E27FC236}">
                <a16:creationId xmlns:a16="http://schemas.microsoft.com/office/drawing/2014/main" id="{B96F7F1B-4E62-40C6-8A17-583B979367F4}"/>
              </a:ext>
            </a:extLst>
          </p:cNvPr>
          <p:cNvPicPr>
            <a:picLocks noChangeAspect="1"/>
          </p:cNvPicPr>
          <p:nvPr/>
        </p:nvPicPr>
        <p:blipFill>
          <a:blip r:embed="rId2"/>
          <a:stretch>
            <a:fillRect/>
          </a:stretch>
        </p:blipFill>
        <p:spPr>
          <a:xfrm>
            <a:off x="1963733" y="0"/>
            <a:ext cx="8264534" cy="6858000"/>
          </a:xfrm>
          <a:prstGeom prst="rect">
            <a:avLst/>
          </a:prstGeom>
        </p:spPr>
      </p:pic>
      <p:pic>
        <p:nvPicPr>
          <p:cNvPr id="4" name="Picture 3" descr="Tweet reading: Thank you FISD wildcats and Fabens TSTEM for inviting us to your Girls day! Loved hearing about the dreams and goals of these extraordinary young women. #whoruntheworld #STEMladies #grindtalk #careerjenga #borderplexjobs">
            <a:extLst>
              <a:ext uri="{FF2B5EF4-FFF2-40B4-BE49-F238E27FC236}">
                <a16:creationId xmlns:a16="http://schemas.microsoft.com/office/drawing/2014/main" id="{742DA34D-C69B-4C9F-862F-3F2E8C5991BC}"/>
              </a:ext>
            </a:extLst>
          </p:cNvPr>
          <p:cNvPicPr>
            <a:picLocks noChangeAspect="1"/>
          </p:cNvPicPr>
          <p:nvPr/>
        </p:nvPicPr>
        <p:blipFill>
          <a:blip r:embed="rId3"/>
          <a:stretch>
            <a:fillRect/>
          </a:stretch>
        </p:blipFill>
        <p:spPr>
          <a:xfrm>
            <a:off x="7660478" y="2594784"/>
            <a:ext cx="4400000" cy="2380952"/>
          </a:xfrm>
          <a:prstGeom prst="rect">
            <a:avLst/>
          </a:prstGeom>
          <a:ln>
            <a:solidFill>
              <a:schemeClr val="accent1"/>
            </a:solidFill>
          </a:ln>
        </p:spPr>
      </p:pic>
    </p:spTree>
    <p:extLst>
      <p:ext uri="{BB962C8B-B14F-4D97-AF65-F5344CB8AC3E}">
        <p14:creationId xmlns:p14="http://schemas.microsoft.com/office/powerpoint/2010/main" val="544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1913-2267-4EBF-A655-65E184F0ECDE}"/>
              </a:ext>
            </a:extLst>
          </p:cNvPr>
          <p:cNvSpPr>
            <a:spLocks noGrp="1"/>
          </p:cNvSpPr>
          <p:nvPr>
            <p:ph type="title"/>
          </p:nvPr>
        </p:nvSpPr>
        <p:spPr>
          <a:xfrm>
            <a:off x="10441559" y="2955877"/>
            <a:ext cx="1750441" cy="946245"/>
          </a:xfrm>
        </p:spPr>
        <p:txBody>
          <a:bodyPr>
            <a:normAutofit fontScale="90000"/>
          </a:bodyPr>
          <a:lstStyle/>
          <a:p>
            <a:pPr algn="ctr"/>
            <a:r>
              <a:rPr lang="en-US" dirty="0"/>
              <a:t>Capital Area</a:t>
            </a:r>
          </a:p>
        </p:txBody>
      </p:sp>
      <p:pic>
        <p:nvPicPr>
          <p:cNvPr id="5" name="Picture 4" descr="A group of students in a room sit on the floor as an education specialists and a nurse in uniform talk to them">
            <a:extLst>
              <a:ext uri="{FF2B5EF4-FFF2-40B4-BE49-F238E27FC236}">
                <a16:creationId xmlns:a16="http://schemas.microsoft.com/office/drawing/2014/main" id="{E96B6D6E-40B0-4CF8-82DE-61749940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3787" cy="6858000"/>
          </a:xfrm>
          <a:prstGeom prst="rect">
            <a:avLst/>
          </a:prstGeom>
        </p:spPr>
      </p:pic>
    </p:spTree>
    <p:extLst>
      <p:ext uri="{BB962C8B-B14F-4D97-AF65-F5344CB8AC3E}">
        <p14:creationId xmlns:p14="http://schemas.microsoft.com/office/powerpoint/2010/main" val="1723470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264AC4-D6D8-49B6-89BF-A705715F0CA4}"/>
              </a:ext>
            </a:extLst>
          </p:cNvPr>
          <p:cNvSpPr txBox="1">
            <a:spLocks noGrp="1"/>
          </p:cNvSpPr>
          <p:nvPr>
            <p:ph type="title" idx="4294967295"/>
          </p:nvPr>
        </p:nvSpPr>
        <p:spPr>
          <a:xfrm>
            <a:off x="983661" y="1082199"/>
            <a:ext cx="4110853" cy="9462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Capital Area</a:t>
            </a:r>
            <a:r>
              <a:rPr kumimoji="0" lang="en-US" sz="4400" b="0" i="0" u="none" strike="noStrike" kern="1200" cap="none" spc="0" normalizeH="0" noProof="0" dirty="0">
                <a:ln>
                  <a:noFill/>
                </a:ln>
                <a:solidFill>
                  <a:schemeClr val="accent1">
                    <a:lumMod val="75000"/>
                  </a:schemeClr>
                </a:solidFill>
                <a:effectLst/>
                <a:uLnTx/>
                <a:uFillTx/>
                <a:latin typeface="+mj-lt"/>
                <a:ea typeface="+mj-ea"/>
                <a:cs typeface="+mj-cs"/>
              </a:rPr>
              <a:t> </a:t>
            </a:r>
            <a:r>
              <a:rPr kumimoji="0" lang="en-US" sz="4400" b="0" i="0" u="none" strike="noStrike" kern="1200" cap="none" spc="0" normalizeH="0" noProof="0" dirty="0">
                <a:ln>
                  <a:noFill/>
                </a:ln>
                <a:solidFill>
                  <a:schemeClr val="bg1"/>
                </a:solidFill>
                <a:effectLst/>
                <a:uLnTx/>
                <a:uFillTx/>
                <a:latin typeface="+mj-lt"/>
                <a:ea typeface="+mj-ea"/>
                <a:cs typeface="+mj-cs"/>
              </a:rPr>
              <a:t>2</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4" name="Picture 3" descr="An education outreach specialist speaks to a student one-on-one about her career interests">
            <a:extLst>
              <a:ext uri="{FF2B5EF4-FFF2-40B4-BE49-F238E27FC236}">
                <a16:creationId xmlns:a16="http://schemas.microsoft.com/office/drawing/2014/main" id="{75B60051-5FC5-4A5E-A4F3-0BD82F044A1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6408" y="2755392"/>
            <a:ext cx="5943600" cy="3962400"/>
          </a:xfrm>
          <a:prstGeom prst="rect">
            <a:avLst/>
          </a:prstGeom>
          <a:noFill/>
          <a:ln>
            <a:noFill/>
          </a:ln>
        </p:spPr>
      </p:pic>
      <p:pic>
        <p:nvPicPr>
          <p:cNvPr id="5" name="Picture 4" descr="A group of students pose for the camera. They are the welcoming committee to help other students sign in and progress through the booths at a career fair">
            <a:extLst>
              <a:ext uri="{FF2B5EF4-FFF2-40B4-BE49-F238E27FC236}">
                <a16:creationId xmlns:a16="http://schemas.microsoft.com/office/drawing/2014/main" id="{08B250B9-33A4-485B-A5C0-33EE25AAC67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928" y="124968"/>
            <a:ext cx="5803392" cy="3806952"/>
          </a:xfrm>
          <a:prstGeom prst="rect">
            <a:avLst/>
          </a:prstGeom>
          <a:noFill/>
          <a:ln>
            <a:noFill/>
          </a:ln>
        </p:spPr>
      </p:pic>
      <p:pic>
        <p:nvPicPr>
          <p:cNvPr id="3" name="Picture 2" descr="An emoji sits on the right side of the slide  giving the audience two thumbs up">
            <a:extLst>
              <a:ext uri="{FF2B5EF4-FFF2-40B4-BE49-F238E27FC236}">
                <a16:creationId xmlns:a16="http://schemas.microsoft.com/office/drawing/2014/main" id="{DA8C916A-0DC8-44FF-948E-4B7871B16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079" y="3901715"/>
            <a:ext cx="2817089" cy="2831317"/>
          </a:xfrm>
          <a:prstGeom prst="rect">
            <a:avLst/>
          </a:prstGeom>
        </p:spPr>
      </p:pic>
    </p:spTree>
    <p:extLst>
      <p:ext uri="{BB962C8B-B14F-4D97-AF65-F5344CB8AC3E}">
        <p14:creationId xmlns:p14="http://schemas.microsoft.com/office/powerpoint/2010/main" val="1606037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AD5A242C-DDCA-4067-A9B3-0C34FD997738}"/>
              </a:ext>
            </a:extLst>
          </p:cNvPr>
          <p:cNvSpPr txBox="1">
            <a:spLocks noGrp="1"/>
          </p:cNvSpPr>
          <p:nvPr>
            <p:ph type="title" idx="4294967295"/>
          </p:nvPr>
        </p:nvSpPr>
        <p:spPr>
          <a:xfrm rot="16200000">
            <a:off x="-2266974" y="3007423"/>
            <a:ext cx="5795158"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Lower Rio Grande Valley</a:t>
            </a:r>
          </a:p>
        </p:txBody>
      </p:sp>
      <p:pic>
        <p:nvPicPr>
          <p:cNvPr id="2" name="Picture 1" descr="JH72459716_131599674808454_8807888355317514240_n">
            <a:extLst>
              <a:ext uri="{FF2B5EF4-FFF2-40B4-BE49-F238E27FC236}">
                <a16:creationId xmlns:a16="http://schemas.microsoft.com/office/drawing/2014/main" id="{2AC8AAAB-8EE5-42FF-AD98-CFF422F0003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52182" y="0"/>
            <a:ext cx="9144000" cy="6858000"/>
          </a:xfrm>
          <a:prstGeom prst="rect">
            <a:avLst/>
          </a:prstGeom>
        </p:spPr>
      </p:pic>
      <p:pic>
        <p:nvPicPr>
          <p:cNvPr id="5" name="Picture 4" descr="An emoji character sits in the bottom corner of the slide and she is covering her mouth with her hand. The graphic reads: gasp">
            <a:extLst>
              <a:ext uri="{FF2B5EF4-FFF2-40B4-BE49-F238E27FC236}">
                <a16:creationId xmlns:a16="http://schemas.microsoft.com/office/drawing/2014/main" id="{415A9FAD-36AD-4CA2-8BE4-6EA94407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920" y="5192920"/>
            <a:ext cx="1665080" cy="1665080"/>
          </a:xfrm>
          <a:prstGeom prst="rect">
            <a:avLst/>
          </a:prstGeom>
        </p:spPr>
      </p:pic>
    </p:spTree>
    <p:extLst>
      <p:ext uri="{BB962C8B-B14F-4D97-AF65-F5344CB8AC3E}">
        <p14:creationId xmlns:p14="http://schemas.microsoft.com/office/powerpoint/2010/main" val="549929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596EEFD-E541-4C9A-A1E0-A0B142FA6261}"/>
              </a:ext>
            </a:extLst>
          </p:cNvPr>
          <p:cNvSpPr txBox="1">
            <a:spLocks noGrp="1"/>
          </p:cNvSpPr>
          <p:nvPr>
            <p:ph type="title" idx="4294967295"/>
          </p:nvPr>
        </p:nvSpPr>
        <p:spPr>
          <a:xfrm rot="16200000">
            <a:off x="-2088574" y="2872342"/>
            <a:ext cx="6065323"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Lower Rio Grande Valley </a:t>
            </a:r>
            <a:r>
              <a:rPr kumimoji="0" lang="en-US" sz="4400" b="0" i="0" u="none" strike="noStrike" kern="1200" cap="none" spc="0" normalizeH="0" baseline="0" noProof="0" dirty="0">
                <a:ln>
                  <a:noFill/>
                </a:ln>
                <a:solidFill>
                  <a:schemeClr val="bg1"/>
                </a:solidFill>
                <a:effectLst/>
                <a:uLnTx/>
                <a:uFillTx/>
                <a:latin typeface="+mj-lt"/>
                <a:ea typeface="+mj-ea"/>
                <a:cs typeface="+mj-cs"/>
              </a:rPr>
              <a:t>2</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2" name="Picture 1" descr="LZ71498150_134964734477837_6012964672645365760_n">
            <a:extLst>
              <a:ext uri="{FF2B5EF4-FFF2-40B4-BE49-F238E27FC236}">
                <a16:creationId xmlns:a16="http://schemas.microsoft.com/office/drawing/2014/main" id="{DE0B4B33-E485-4A86-9E41-7D164044DE6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929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495042BF-9745-4464-AC23-8A604CE6FB34}"/>
              </a:ext>
            </a:extLst>
          </p:cNvPr>
          <p:cNvSpPr txBox="1">
            <a:spLocks noGrp="1"/>
          </p:cNvSpPr>
          <p:nvPr>
            <p:ph type="title" idx="4294967295"/>
          </p:nvPr>
        </p:nvSpPr>
        <p:spPr>
          <a:xfrm rot="16200000">
            <a:off x="-2095831" y="2865085"/>
            <a:ext cx="6079837" cy="8431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Lower Rio Grande Valley </a:t>
            </a:r>
            <a:r>
              <a:rPr kumimoji="0" lang="en-US" sz="4400" b="0" i="0" u="none" strike="noStrike" kern="1200" cap="none" spc="0" normalizeH="0" baseline="0" noProof="0" dirty="0">
                <a:ln>
                  <a:noFill/>
                </a:ln>
                <a:solidFill>
                  <a:schemeClr val="bg1"/>
                </a:solidFill>
                <a:effectLst/>
                <a:uLnTx/>
                <a:uFillTx/>
                <a:latin typeface="+mj-lt"/>
                <a:ea typeface="+mj-ea"/>
                <a:cs typeface="+mj-cs"/>
              </a:rPr>
              <a:t>3</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2" name="Picture 1" descr="YG71335683_137711277504364_3959731925882503168_n">
            <a:extLst>
              <a:ext uri="{FF2B5EF4-FFF2-40B4-BE49-F238E27FC236}">
                <a16:creationId xmlns:a16="http://schemas.microsoft.com/office/drawing/2014/main" id="{7D4C7889-8D46-4ACC-9687-7FE9D010FF9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8232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8DAAE4-173F-4851-A57D-D8E02202B1E9}"/>
              </a:ext>
            </a:extLst>
          </p:cNvPr>
          <p:cNvSpPr>
            <a:spLocks noGrp="1"/>
          </p:cNvSpPr>
          <p:nvPr>
            <p:ph type="title"/>
          </p:nvPr>
        </p:nvSpPr>
        <p:spPr>
          <a:xfrm rot="16200000">
            <a:off x="-1364565" y="3007424"/>
            <a:ext cx="4617302" cy="843153"/>
          </a:xfrm>
        </p:spPr>
        <p:txBody>
          <a:bodyPr/>
          <a:lstStyle/>
          <a:p>
            <a:r>
              <a:rPr lang="en-US" dirty="0"/>
              <a:t>West Central Texas</a:t>
            </a:r>
          </a:p>
        </p:txBody>
      </p:sp>
      <p:pic>
        <p:nvPicPr>
          <p:cNvPr id="6" name="Picture 5" descr="Students in Abilene post in front of a local community theatre as they hold up a giant paper check to show that their team won scholarship money for a film they made on career exploration">
            <a:extLst>
              <a:ext uri="{FF2B5EF4-FFF2-40B4-BE49-F238E27FC236}">
                <a16:creationId xmlns:a16="http://schemas.microsoft.com/office/drawing/2014/main" id="{8A6B0C71-C250-4711-9E49-83E06DDAF5BE}"/>
              </a:ext>
            </a:extLst>
          </p:cNvPr>
          <p:cNvPicPr>
            <a:picLocks noChangeAspect="1"/>
          </p:cNvPicPr>
          <p:nvPr/>
        </p:nvPicPr>
        <p:blipFill>
          <a:blip r:embed="rId2"/>
          <a:stretch>
            <a:fillRect/>
          </a:stretch>
        </p:blipFill>
        <p:spPr>
          <a:xfrm>
            <a:off x="1490636" y="178133"/>
            <a:ext cx="9946995" cy="6515814"/>
          </a:xfrm>
          <a:prstGeom prst="rect">
            <a:avLst/>
          </a:prstGeom>
        </p:spPr>
      </p:pic>
    </p:spTree>
    <p:extLst>
      <p:ext uri="{BB962C8B-B14F-4D97-AF65-F5344CB8AC3E}">
        <p14:creationId xmlns:p14="http://schemas.microsoft.com/office/powerpoint/2010/main" val="344791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32FD661-F661-4727-9911-C0EDEB1E764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
          <a:stretch/>
        </p:blipFill>
        <p:spPr>
          <a:xfrm>
            <a:off x="21" y="10"/>
            <a:ext cx="12191979" cy="6857990"/>
          </a:xfrm>
          <a:prstGeom prst="rect">
            <a:avLst/>
          </a:prstGeom>
          <a:ln w="381000">
            <a:solidFill>
              <a:schemeClr val="bg2">
                <a:lumMod val="25000"/>
              </a:schemeClr>
            </a:solidFill>
          </a:ln>
        </p:spPr>
      </p:pic>
      <p:sp>
        <p:nvSpPr>
          <p:cNvPr id="5" name="Title 4">
            <a:extLst>
              <a:ext uri="{FF2B5EF4-FFF2-40B4-BE49-F238E27FC236}">
                <a16:creationId xmlns:a16="http://schemas.microsoft.com/office/drawing/2014/main" id="{E6AE1CCF-FA06-491C-B4CD-38ADAF2C9674}"/>
              </a:ext>
            </a:extLst>
          </p:cNvPr>
          <p:cNvSpPr>
            <a:spLocks noGrp="1"/>
          </p:cNvSpPr>
          <p:nvPr>
            <p:ph type="title"/>
          </p:nvPr>
        </p:nvSpPr>
        <p:spPr>
          <a:xfrm>
            <a:off x="2072910" y="0"/>
            <a:ext cx="7729728" cy="712365"/>
          </a:xfrm>
          <a:solidFill>
            <a:schemeClr val="bg2">
              <a:lumMod val="25000"/>
            </a:schemeClr>
          </a:solidFill>
          <a:ln>
            <a:noFill/>
          </a:ln>
        </p:spPr>
        <p:txBody>
          <a:bodyPr>
            <a:normAutofit/>
          </a:bodyPr>
          <a:lstStyle/>
          <a:p>
            <a:pPr algn="ctr"/>
            <a:r>
              <a:rPr lang="en-US" dirty="0">
                <a:solidFill>
                  <a:schemeClr val="bg1"/>
                </a:solidFill>
              </a:rPr>
              <a:t>Our Team Covers the State</a:t>
            </a:r>
          </a:p>
        </p:txBody>
      </p:sp>
      <p:sp>
        <p:nvSpPr>
          <p:cNvPr id="10" name="TextBox 9">
            <a:extLst>
              <a:ext uri="{FF2B5EF4-FFF2-40B4-BE49-F238E27FC236}">
                <a16:creationId xmlns:a16="http://schemas.microsoft.com/office/drawing/2014/main" id="{9ACB0D4A-18D5-4909-80F8-0414C2747180}"/>
              </a:ext>
            </a:extLst>
          </p:cNvPr>
          <p:cNvSpPr txBox="1"/>
          <p:nvPr/>
        </p:nvSpPr>
        <p:spPr>
          <a:xfrm>
            <a:off x="2366442" y="3474752"/>
            <a:ext cx="2101216" cy="933589"/>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Gill Sans Light"/>
              </a:rPr>
              <a:t>Lori Knight</a:t>
            </a:r>
          </a:p>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1"/>
                </a:solidFill>
              </a:rPr>
              <a:t>Manager &amp; Outreach</a:t>
            </a:r>
            <a:endParaRPr kumimoji="0" lang="en-US" sz="3600" b="0" i="0" u="none" strike="noStrike" cap="none" spc="0" normalizeH="0" baseline="0" dirty="0">
              <a:ln>
                <a:noFill/>
              </a:ln>
              <a:solidFill>
                <a:schemeClr val="bg1"/>
              </a:solidFill>
              <a:effectLst/>
              <a:uFillTx/>
              <a:sym typeface="Gill Sans Light"/>
            </a:endParaRPr>
          </a:p>
        </p:txBody>
      </p:sp>
      <p:pic>
        <p:nvPicPr>
          <p:cNvPr id="11" name="Picture 2" descr="Headshot of Lori Knight. She sits smiling at the camera">
            <a:extLst>
              <a:ext uri="{FF2B5EF4-FFF2-40B4-BE49-F238E27FC236}">
                <a16:creationId xmlns:a16="http://schemas.microsoft.com/office/drawing/2014/main" id="{BE39E8DD-53E1-4433-9D70-4DD4F1383BE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86258" y="1469496"/>
            <a:ext cx="1586937" cy="203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4564DE9-B8B7-45EA-9D9B-7A9F2EDA7A2A}"/>
              </a:ext>
            </a:extLst>
          </p:cNvPr>
          <p:cNvSpPr txBox="1"/>
          <p:nvPr/>
        </p:nvSpPr>
        <p:spPr>
          <a:xfrm>
            <a:off x="6938057" y="3541769"/>
            <a:ext cx="2693045" cy="933589"/>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Gill Sans Light"/>
              </a:rPr>
              <a:t>Cristina Jaime</a:t>
            </a:r>
          </a:p>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1"/>
                </a:solidFill>
              </a:rPr>
              <a:t>Editor &amp; Graphic Design</a:t>
            </a:r>
            <a:endParaRPr kumimoji="0" lang="en-US" sz="3600" b="0" i="0" u="none" strike="noStrike" cap="none" spc="0" normalizeH="0" baseline="0" dirty="0">
              <a:ln>
                <a:noFill/>
              </a:ln>
              <a:solidFill>
                <a:schemeClr val="bg1"/>
              </a:solidFill>
              <a:effectLst/>
              <a:uFillTx/>
              <a:sym typeface="Gill Sans Light"/>
            </a:endParaRPr>
          </a:p>
        </p:txBody>
      </p:sp>
      <p:pic>
        <p:nvPicPr>
          <p:cNvPr id="13" name="Picture 2" descr="Headshot of Cristina Jaime. She sits in front of flowers and smiles at the camera">
            <a:extLst>
              <a:ext uri="{FF2B5EF4-FFF2-40B4-BE49-F238E27FC236}">
                <a16:creationId xmlns:a16="http://schemas.microsoft.com/office/drawing/2014/main" id="{933E073B-A689-42C1-A63D-4985F99CF5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3799" y="1449360"/>
            <a:ext cx="1586936" cy="21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F94E26E-2001-4CB5-BE94-E7334010C729}"/>
              </a:ext>
            </a:extLst>
          </p:cNvPr>
          <p:cNvSpPr txBox="1"/>
          <p:nvPr/>
        </p:nvSpPr>
        <p:spPr>
          <a:xfrm>
            <a:off x="62743" y="5798632"/>
            <a:ext cx="2380460" cy="933589"/>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Gill Sans Light"/>
              </a:rPr>
              <a:t>Major Jones</a:t>
            </a:r>
          </a:p>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1"/>
                </a:solidFill>
              </a:rPr>
              <a:t>Outreach</a:t>
            </a:r>
            <a:endParaRPr kumimoji="0" lang="en-US" sz="3600" b="0" i="0" u="none" strike="noStrike" cap="none" spc="0" normalizeH="0" baseline="0" dirty="0">
              <a:ln>
                <a:noFill/>
              </a:ln>
              <a:solidFill>
                <a:schemeClr val="bg1"/>
              </a:solidFill>
              <a:effectLst/>
              <a:uFillTx/>
              <a:sym typeface="Gill Sans Light"/>
            </a:endParaRPr>
          </a:p>
        </p:txBody>
      </p:sp>
      <p:pic>
        <p:nvPicPr>
          <p:cNvPr id="15" name="Graphic 14" descr="Headshot of Major Jones. He is facing the camera">
            <a:extLst>
              <a:ext uri="{FF2B5EF4-FFF2-40B4-BE49-F238E27FC236}">
                <a16:creationId xmlns:a16="http://schemas.microsoft.com/office/drawing/2014/main" id="{9A9DF881-04B3-4A47-8F21-1A502B942CF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0108" r="6742"/>
          <a:stretch/>
        </p:blipFill>
        <p:spPr>
          <a:xfrm>
            <a:off x="410446" y="3720809"/>
            <a:ext cx="1662464" cy="2077822"/>
          </a:xfrm>
          <a:prstGeom prst="rect">
            <a:avLst/>
          </a:prstGeom>
        </p:spPr>
      </p:pic>
      <p:sp>
        <p:nvSpPr>
          <p:cNvPr id="18" name="TextBox 17">
            <a:extLst>
              <a:ext uri="{FF2B5EF4-FFF2-40B4-BE49-F238E27FC236}">
                <a16:creationId xmlns:a16="http://schemas.microsoft.com/office/drawing/2014/main" id="{369832A8-9429-41EE-9FF4-5857306A27B4}"/>
              </a:ext>
            </a:extLst>
          </p:cNvPr>
          <p:cNvSpPr txBox="1"/>
          <p:nvPr/>
        </p:nvSpPr>
        <p:spPr>
          <a:xfrm>
            <a:off x="3901939" y="5798631"/>
            <a:ext cx="3589059" cy="933589"/>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Gill Sans Light"/>
              </a:rPr>
              <a:t>Ronny Washington</a:t>
            </a:r>
          </a:p>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1"/>
                </a:solidFill>
              </a:rPr>
              <a:t>Outreach</a:t>
            </a:r>
            <a:endParaRPr kumimoji="0" lang="en-US" sz="3600" b="0" i="0" u="none" strike="noStrike" cap="none" spc="0" normalizeH="0" baseline="0" dirty="0">
              <a:ln>
                <a:noFill/>
              </a:ln>
              <a:solidFill>
                <a:schemeClr val="bg1"/>
              </a:solidFill>
              <a:effectLst/>
              <a:uFillTx/>
              <a:sym typeface="Gill Sans Light"/>
            </a:endParaRPr>
          </a:p>
        </p:txBody>
      </p:sp>
      <p:pic>
        <p:nvPicPr>
          <p:cNvPr id="19" name="Picture 18" descr="Photo of Ronny washington wearing a suit">
            <a:extLst>
              <a:ext uri="{FF2B5EF4-FFF2-40B4-BE49-F238E27FC236}">
                <a16:creationId xmlns:a16="http://schemas.microsoft.com/office/drawing/2014/main" id="{9E39B7E8-C755-41E0-B64D-19737C4825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1057" y="3720809"/>
            <a:ext cx="1909763" cy="2077822"/>
          </a:xfrm>
          <a:prstGeom prst="rect">
            <a:avLst/>
          </a:prstGeom>
        </p:spPr>
      </p:pic>
      <p:sp>
        <p:nvSpPr>
          <p:cNvPr id="16" name="TextBox 15">
            <a:extLst>
              <a:ext uri="{FF2B5EF4-FFF2-40B4-BE49-F238E27FC236}">
                <a16:creationId xmlns:a16="http://schemas.microsoft.com/office/drawing/2014/main" id="{07CCD4DC-B1FF-4CBE-A86F-7C9E6F402328}"/>
              </a:ext>
            </a:extLst>
          </p:cNvPr>
          <p:cNvSpPr txBox="1"/>
          <p:nvPr/>
        </p:nvSpPr>
        <p:spPr>
          <a:xfrm>
            <a:off x="9077684" y="5798631"/>
            <a:ext cx="3059044" cy="933589"/>
          </a:xfrm>
          <a:prstGeom prst="rect">
            <a:avLst/>
          </a:prstGeom>
          <a:solidFill>
            <a:schemeClr val="bg2">
              <a:lumMod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Gill Sans Light"/>
              </a:rPr>
              <a:t>Jonathan Butler</a:t>
            </a:r>
          </a:p>
          <a:p>
            <a:pPr marL="0" marR="0" indent="0" algn="ctr" defTabSz="584200" rtl="0" fontAlgn="auto" latinLnBrk="0" hangingPunct="0">
              <a:lnSpc>
                <a:spcPct val="100000"/>
              </a:lnSpc>
              <a:spcBef>
                <a:spcPts val="0"/>
              </a:spcBef>
              <a:spcAft>
                <a:spcPts val="0"/>
              </a:spcAft>
              <a:buClrTx/>
              <a:buSzTx/>
              <a:buFontTx/>
              <a:buNone/>
              <a:tabLst/>
            </a:pPr>
            <a:r>
              <a:rPr lang="en-US" dirty="0">
                <a:solidFill>
                  <a:schemeClr val="bg1"/>
                </a:solidFill>
              </a:rPr>
              <a:t>Outreach</a:t>
            </a:r>
            <a:endParaRPr kumimoji="0" lang="en-US" sz="3600" b="0" i="0" u="none" strike="noStrike" cap="none" spc="0" normalizeH="0" baseline="0" dirty="0">
              <a:ln>
                <a:noFill/>
              </a:ln>
              <a:solidFill>
                <a:schemeClr val="bg1"/>
              </a:solidFill>
              <a:effectLst/>
              <a:uFillTx/>
              <a:sym typeface="Gill Sans Light"/>
            </a:endParaRPr>
          </a:p>
        </p:txBody>
      </p:sp>
      <p:pic>
        <p:nvPicPr>
          <p:cNvPr id="17" name="Picture 16" descr="Photo of Jonathan Butler in a suit ">
            <a:extLst>
              <a:ext uri="{FF2B5EF4-FFF2-40B4-BE49-F238E27FC236}">
                <a16:creationId xmlns:a16="http://schemas.microsoft.com/office/drawing/2014/main" id="{D01C9D55-6D9E-4731-B1D7-C4CFFE0F6A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0864" y="3720809"/>
            <a:ext cx="1641020" cy="2077822"/>
          </a:xfrm>
          <a:prstGeom prst="rect">
            <a:avLst/>
          </a:prstGeom>
        </p:spPr>
      </p:pic>
    </p:spTree>
    <p:extLst>
      <p:ext uri="{BB962C8B-B14F-4D97-AF65-F5344CB8AC3E}">
        <p14:creationId xmlns:p14="http://schemas.microsoft.com/office/powerpoint/2010/main" val="681810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09D1EA-75AF-49F1-A5C9-AE7B6FB2FD9F}"/>
              </a:ext>
            </a:extLst>
          </p:cNvPr>
          <p:cNvSpPr>
            <a:spLocks noGrp="1"/>
          </p:cNvSpPr>
          <p:nvPr>
            <p:ph type="ctrTitle"/>
          </p:nvPr>
        </p:nvSpPr>
        <p:spPr>
          <a:xfrm>
            <a:off x="1629103" y="2244830"/>
            <a:ext cx="8933796" cy="1159456"/>
          </a:xfrm>
        </p:spPr>
        <p:txBody>
          <a:bodyPr>
            <a:normAutofit/>
          </a:bodyPr>
          <a:lstStyle/>
          <a:p>
            <a:r>
              <a:rPr lang="en-US" dirty="0"/>
              <a:t>We’re creating</a:t>
            </a:r>
          </a:p>
        </p:txBody>
      </p:sp>
      <p:sp>
        <p:nvSpPr>
          <p:cNvPr id="7" name="Text Placeholder 6">
            <a:extLst>
              <a:ext uri="{FF2B5EF4-FFF2-40B4-BE49-F238E27FC236}">
                <a16:creationId xmlns:a16="http://schemas.microsoft.com/office/drawing/2014/main" id="{2D9EC20E-37D1-4BC6-B7E0-AADCA3367254}"/>
              </a:ext>
            </a:extLst>
          </p:cNvPr>
          <p:cNvSpPr>
            <a:spLocks noGrp="1"/>
          </p:cNvSpPr>
          <p:nvPr>
            <p:ph type="subTitle" idx="1"/>
          </p:nvPr>
        </p:nvSpPr>
        <p:spPr>
          <a:xfrm>
            <a:off x="4136994" y="3404287"/>
            <a:ext cx="3918012" cy="2047104"/>
          </a:xfrm>
        </p:spPr>
        <p:txBody>
          <a:bodyPr>
            <a:noAutofit/>
          </a:bodyPr>
          <a:lstStyle/>
          <a:p>
            <a:pPr>
              <a:lnSpc>
                <a:spcPct val="150000"/>
              </a:lnSpc>
            </a:pPr>
            <a:r>
              <a:rPr lang="en-US" sz="2400" dirty="0"/>
              <a:t>Publications</a:t>
            </a:r>
          </a:p>
          <a:p>
            <a:pPr>
              <a:lnSpc>
                <a:spcPct val="150000"/>
              </a:lnSpc>
            </a:pPr>
            <a:r>
              <a:rPr lang="en-US" sz="2400" dirty="0"/>
              <a:t>Digital Content</a:t>
            </a:r>
          </a:p>
          <a:p>
            <a:pPr>
              <a:lnSpc>
                <a:spcPct val="150000"/>
              </a:lnSpc>
            </a:pPr>
            <a:r>
              <a:rPr lang="en-US" sz="2400" dirty="0"/>
              <a:t>Video Library</a:t>
            </a:r>
          </a:p>
        </p:txBody>
      </p:sp>
      <p:pic>
        <p:nvPicPr>
          <p:cNvPr id="11" name="Picture 10" descr="A picture containing background pattern&#10;of streamers and glitter behind a character smiling">
            <a:extLst>
              <a:ext uri="{FF2B5EF4-FFF2-40B4-BE49-F238E27FC236}">
                <a16:creationId xmlns:a16="http://schemas.microsoft.com/office/drawing/2014/main" id="{B5F955A2-2A6D-4EC3-8581-3574D07D6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739" y="3453714"/>
            <a:ext cx="1997676" cy="1997676"/>
          </a:xfrm>
          <a:prstGeom prst="rect">
            <a:avLst/>
          </a:prstGeom>
        </p:spPr>
      </p:pic>
    </p:spTree>
    <p:extLst>
      <p:ext uri="{BB962C8B-B14F-4D97-AF65-F5344CB8AC3E}">
        <p14:creationId xmlns:p14="http://schemas.microsoft.com/office/powerpoint/2010/main" val="17499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23829-BB7A-4ECD-8E8D-0F7D685C08D6}"/>
              </a:ext>
              <a:ext uri="{C183D7F6-B498-43B3-948B-1728B52AA6E4}">
                <adec:decorative xmlns:adec="http://schemas.microsoft.com/office/drawing/2017/decorative" val="1"/>
              </a:ext>
            </a:extLst>
          </p:cNvPr>
          <p:cNvSpPr/>
          <p:nvPr/>
        </p:nvSpPr>
        <p:spPr>
          <a:xfrm>
            <a:off x="-13648" y="0"/>
            <a:ext cx="3594696" cy="68716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 showing that there was w 2-year pilot program, where 7 regions were awarded grants to participate, and 61 ISDs were serviced with 30+ Education Specialists. The graphic also shows that the Specialists were on campuses to partner with existing staff, not meant to duplicate services, and worked to complement not replace existing services.">
            <a:extLst>
              <a:ext uri="{FF2B5EF4-FFF2-40B4-BE49-F238E27FC236}">
                <a16:creationId xmlns:a16="http://schemas.microsoft.com/office/drawing/2014/main" id="{A5320934-AA17-47CB-97E5-38F2F2FF5AD6}"/>
              </a:ext>
            </a:extLst>
          </p:cNvPr>
          <p:cNvPicPr>
            <a:picLocks noChangeAspect="1"/>
          </p:cNvPicPr>
          <p:nvPr/>
        </p:nvPicPr>
        <p:blipFill>
          <a:blip r:embed="rId2"/>
          <a:stretch>
            <a:fillRect/>
          </a:stretch>
        </p:blipFill>
        <p:spPr>
          <a:xfrm>
            <a:off x="3657601" y="445801"/>
            <a:ext cx="8365291" cy="5966397"/>
          </a:xfrm>
          <a:prstGeom prst="rect">
            <a:avLst/>
          </a:prstGeom>
        </p:spPr>
      </p:pic>
      <p:pic>
        <p:nvPicPr>
          <p:cNvPr id="3" name="Picture 2" descr="TWC logo/seal">
            <a:extLst>
              <a:ext uri="{FF2B5EF4-FFF2-40B4-BE49-F238E27FC236}">
                <a16:creationId xmlns:a16="http://schemas.microsoft.com/office/drawing/2014/main" id="{107FA851-3BB7-409D-B72C-5F60CFD05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26" y="4632899"/>
            <a:ext cx="1346057" cy="1287814"/>
          </a:xfrm>
          <a:prstGeom prst="rect">
            <a:avLst/>
          </a:prstGeom>
        </p:spPr>
      </p:pic>
      <p:sp>
        <p:nvSpPr>
          <p:cNvPr id="5" name="Oval 4">
            <a:extLst>
              <a:ext uri="{FF2B5EF4-FFF2-40B4-BE49-F238E27FC236}">
                <a16:creationId xmlns:a16="http://schemas.microsoft.com/office/drawing/2014/main" id="{D95B1F27-D889-4C4C-A4BD-C8673DB1FB18}"/>
              </a:ext>
              <a:ext uri="{C183D7F6-B498-43B3-948B-1728B52AA6E4}">
                <adec:decorative xmlns:adec="http://schemas.microsoft.com/office/drawing/2017/decorative" val="1"/>
              </a:ext>
            </a:extLst>
          </p:cNvPr>
          <p:cNvSpPr/>
          <p:nvPr/>
        </p:nvSpPr>
        <p:spPr>
          <a:xfrm>
            <a:off x="791569" y="950935"/>
            <a:ext cx="682388" cy="686797"/>
          </a:xfrm>
          <a:prstGeom prst="ellipse">
            <a:avLst/>
          </a:prstGeom>
          <a:solidFill>
            <a:srgbClr val="1B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2EAC6A-95B9-4963-AACF-2FB6F093699D}"/>
              </a:ext>
            </a:extLst>
          </p:cNvPr>
          <p:cNvSpPr txBox="1"/>
          <p:nvPr/>
        </p:nvSpPr>
        <p:spPr>
          <a:xfrm>
            <a:off x="553423" y="937287"/>
            <a:ext cx="2472152" cy="3170099"/>
          </a:xfrm>
          <a:prstGeom prst="rect">
            <a:avLst/>
          </a:prstGeom>
          <a:noFill/>
        </p:spPr>
        <p:txBody>
          <a:bodyPr wrap="none" rtlCol="0">
            <a:spAutoFit/>
          </a:bodyPr>
          <a:lstStyle/>
          <a:p>
            <a:pPr algn="ctr"/>
            <a:r>
              <a:rPr lang="en-US" sz="4000" dirty="0">
                <a:solidFill>
                  <a:srgbClr val="6BFFFF"/>
                </a:solidFill>
              </a:rPr>
              <a:t>1   TWC</a:t>
            </a:r>
          </a:p>
          <a:p>
            <a:pPr algn="ctr"/>
            <a:r>
              <a:rPr lang="en-US" sz="4000" dirty="0">
                <a:solidFill>
                  <a:srgbClr val="6BFFFF"/>
                </a:solidFill>
              </a:rPr>
              <a:t>State-Level</a:t>
            </a:r>
          </a:p>
          <a:p>
            <a:pPr algn="ctr"/>
            <a:r>
              <a:rPr lang="en-US" sz="4000" dirty="0">
                <a:solidFill>
                  <a:srgbClr val="6BFFFF"/>
                </a:solidFill>
              </a:rPr>
              <a:t>Outreach</a:t>
            </a:r>
          </a:p>
          <a:p>
            <a:pPr algn="ctr"/>
            <a:r>
              <a:rPr lang="en-US" sz="4000" dirty="0">
                <a:solidFill>
                  <a:srgbClr val="6BFFFF"/>
                </a:solidFill>
              </a:rPr>
              <a:t>Team</a:t>
            </a:r>
          </a:p>
          <a:p>
            <a:pPr algn="ctr"/>
            <a:r>
              <a:rPr lang="en-US" sz="4000" dirty="0">
                <a:solidFill>
                  <a:srgbClr val="6BFFFF"/>
                </a:solidFill>
              </a:rPr>
              <a:t>and…</a:t>
            </a:r>
          </a:p>
        </p:txBody>
      </p:sp>
      <p:sp>
        <p:nvSpPr>
          <p:cNvPr id="7" name="Subtitle 2">
            <a:extLst>
              <a:ext uri="{FF2B5EF4-FFF2-40B4-BE49-F238E27FC236}">
                <a16:creationId xmlns:a16="http://schemas.microsoft.com/office/drawing/2014/main" id="{C2D01B6E-99F1-45E7-9320-9F8EB0927932}"/>
              </a:ext>
            </a:extLst>
          </p:cNvPr>
          <p:cNvSpPr txBox="1">
            <a:spLocks noGrp="1"/>
          </p:cNvSpPr>
          <p:nvPr>
            <p:ph type="title" idx="4294967295"/>
          </p:nvPr>
        </p:nvSpPr>
        <p:spPr>
          <a:xfrm>
            <a:off x="7426410" y="1533459"/>
            <a:ext cx="2113007" cy="457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Circa May 2019</a:t>
            </a:r>
          </a:p>
        </p:txBody>
      </p:sp>
    </p:spTree>
    <p:extLst>
      <p:ext uri="{BB962C8B-B14F-4D97-AF65-F5344CB8AC3E}">
        <p14:creationId xmlns:p14="http://schemas.microsoft.com/office/powerpoint/2010/main" val="3259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96479-3433-4E94-9AA7-D745189C252B}"/>
              </a:ext>
            </a:extLst>
          </p:cNvPr>
          <p:cNvSpPr>
            <a:spLocks noGrp="1"/>
          </p:cNvSpPr>
          <p:nvPr>
            <p:ph type="title"/>
          </p:nvPr>
        </p:nvSpPr>
        <p:spPr>
          <a:xfrm>
            <a:off x="2231136" y="295215"/>
            <a:ext cx="7729728" cy="856211"/>
          </a:xfrm>
        </p:spPr>
        <p:txBody>
          <a:bodyPr>
            <a:normAutofit/>
          </a:bodyPr>
          <a:lstStyle/>
          <a:p>
            <a:r>
              <a:rPr lang="en-US" u="sng" cap="none" dirty="0">
                <a:solidFill>
                  <a:schemeClr val="tx1"/>
                </a:solidFill>
                <a:hlinkClick r:id="rId3">
                  <a:extLst>
                    <a:ext uri="{A12FA001-AC4F-418D-AE19-62706E023703}">
                      <ahyp:hlinkClr xmlns:ahyp="http://schemas.microsoft.com/office/drawing/2018/hyperlinkcolor" val="tx"/>
                    </a:ext>
                  </a:extLst>
                </a:hlinkClick>
              </a:rPr>
              <a:t>https://tinyurl.com/TWCpubs</a:t>
            </a:r>
            <a:r>
              <a:rPr lang="en-US" cap="none" dirty="0">
                <a:solidFill>
                  <a:schemeClr val="tx1"/>
                </a:solidFill>
              </a:rPr>
              <a:t> </a:t>
            </a:r>
          </a:p>
        </p:txBody>
      </p:sp>
      <p:sp>
        <p:nvSpPr>
          <p:cNvPr id="11" name="Text Placeholder 8">
            <a:extLst>
              <a:ext uri="{FF2B5EF4-FFF2-40B4-BE49-F238E27FC236}">
                <a16:creationId xmlns:a16="http://schemas.microsoft.com/office/drawing/2014/main" id="{D47BB2C3-293D-4F74-8A02-C71D3D84A421}"/>
              </a:ext>
            </a:extLst>
          </p:cNvPr>
          <p:cNvSpPr txBox="1">
            <a:spLocks/>
          </p:cNvSpPr>
          <p:nvPr/>
        </p:nvSpPr>
        <p:spPr>
          <a:xfrm>
            <a:off x="1619554" y="2449861"/>
            <a:ext cx="1702825" cy="1106291"/>
          </a:xfrm>
          <a:prstGeom prst="rect">
            <a:avLst/>
          </a:prstGeom>
        </p:spPr>
        <p:txBody>
          <a:bodyPr vert="horz" lIns="91440" tIns="45720" rIns="91440" bIns="45720" rtlCol="0" anchor="b" anchorCtr="1">
            <a:noAutofit/>
          </a:bodyPr>
          <a:lstStyle>
            <a:lvl1pPr marL="0" indent="0" algn="ct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4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9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9pPr>
          </a:lstStyle>
          <a:p>
            <a:r>
              <a:rPr lang="en-US" dirty="0">
                <a:solidFill>
                  <a:srgbClr val="0070C0"/>
                </a:solidFill>
              </a:rPr>
              <a:t>Coming</a:t>
            </a:r>
          </a:p>
          <a:p>
            <a:r>
              <a:rPr lang="en-US" dirty="0">
                <a:solidFill>
                  <a:srgbClr val="0070C0"/>
                </a:solidFill>
              </a:rPr>
              <a:t>Soon</a:t>
            </a:r>
          </a:p>
        </p:txBody>
      </p:sp>
      <p:pic>
        <p:nvPicPr>
          <p:cNvPr id="7" name="Picture 6" descr="An emoji character points at the words &quot;coming soon&quot; with a large foam finger">
            <a:extLst>
              <a:ext uri="{FF2B5EF4-FFF2-40B4-BE49-F238E27FC236}">
                <a16:creationId xmlns:a16="http://schemas.microsoft.com/office/drawing/2014/main" id="{2CB4BC34-4B86-41CE-A5C5-14AF250B1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6990" y="3556152"/>
            <a:ext cx="2865128" cy="2865128"/>
          </a:xfrm>
          <a:prstGeom prst="rect">
            <a:avLst/>
          </a:prstGeom>
        </p:spPr>
      </p:pic>
      <p:sp>
        <p:nvSpPr>
          <p:cNvPr id="6" name="Text Placeholder 5">
            <a:extLst>
              <a:ext uri="{FF2B5EF4-FFF2-40B4-BE49-F238E27FC236}">
                <a16:creationId xmlns:a16="http://schemas.microsoft.com/office/drawing/2014/main" id="{A2CFDFE1-5673-4018-8C20-60079C55D725}"/>
              </a:ext>
            </a:extLst>
          </p:cNvPr>
          <p:cNvSpPr>
            <a:spLocks noGrp="1"/>
          </p:cNvSpPr>
          <p:nvPr>
            <p:ph type="body" idx="1"/>
          </p:nvPr>
        </p:nvSpPr>
        <p:spPr>
          <a:xfrm>
            <a:off x="3464935" y="1290117"/>
            <a:ext cx="3051472" cy="856211"/>
          </a:xfrm>
        </p:spPr>
        <p:txBody>
          <a:bodyPr/>
          <a:lstStyle/>
          <a:p>
            <a:r>
              <a:rPr lang="en-US" dirty="0">
                <a:solidFill>
                  <a:srgbClr val="0070C0"/>
                </a:solidFill>
              </a:rPr>
              <a:t>Career success Workbook</a:t>
            </a:r>
          </a:p>
        </p:txBody>
      </p:sp>
      <p:pic>
        <p:nvPicPr>
          <p:cNvPr id="10" name="Content Placeholder 5" descr="Another look at the cover of the complete career success workbook with the trophy in a circle and the title ">
            <a:extLst>
              <a:ext uri="{FF2B5EF4-FFF2-40B4-BE49-F238E27FC236}">
                <a16:creationId xmlns:a16="http://schemas.microsoft.com/office/drawing/2014/main" id="{ABFE93D9-914C-4B07-BDC8-8C514E6D1C39}"/>
              </a:ext>
            </a:extLst>
          </p:cNvPr>
          <p:cNvPicPr>
            <a:picLocks noGrp="1" noChangeAspect="1"/>
          </p:cNvPicPr>
          <p:nvPr>
            <p:ph sz="half" idx="2"/>
          </p:nvPr>
        </p:nvPicPr>
        <p:blipFill>
          <a:blip r:embed="rId5"/>
          <a:stretch>
            <a:fillRect/>
          </a:stretch>
        </p:blipFill>
        <p:spPr>
          <a:xfrm>
            <a:off x="3464935" y="2285020"/>
            <a:ext cx="3051472" cy="3949700"/>
          </a:xfrm>
          <a:prstGeom prst="rect">
            <a:avLst/>
          </a:prstGeom>
        </p:spPr>
      </p:pic>
      <p:sp>
        <p:nvSpPr>
          <p:cNvPr id="9" name="Text Placeholder 8">
            <a:extLst>
              <a:ext uri="{FF2B5EF4-FFF2-40B4-BE49-F238E27FC236}">
                <a16:creationId xmlns:a16="http://schemas.microsoft.com/office/drawing/2014/main" id="{7BADE8EC-5741-48D1-873D-85B501B8BA02}"/>
              </a:ext>
            </a:extLst>
          </p:cNvPr>
          <p:cNvSpPr>
            <a:spLocks noGrp="1"/>
          </p:cNvSpPr>
          <p:nvPr>
            <p:ph type="body" sz="quarter" idx="13"/>
          </p:nvPr>
        </p:nvSpPr>
        <p:spPr>
          <a:xfrm>
            <a:off x="7867276" y="1290117"/>
            <a:ext cx="3051472" cy="856211"/>
          </a:xfrm>
        </p:spPr>
        <p:txBody>
          <a:bodyPr/>
          <a:lstStyle/>
          <a:p>
            <a:r>
              <a:rPr lang="en-US" dirty="0">
                <a:solidFill>
                  <a:srgbClr val="0070C0"/>
                </a:solidFill>
              </a:rPr>
              <a:t>Career portfolio</a:t>
            </a:r>
          </a:p>
        </p:txBody>
      </p:sp>
      <p:pic>
        <p:nvPicPr>
          <p:cNvPr id="2" name="Content Placeholder 1" descr="A matching cover for the career portfolio. There is a sheet of paper and pencil in the circle on this cover and the title reads: High School Career Portfolio: the complete companion piece to the career success workbook">
            <a:extLst>
              <a:ext uri="{FF2B5EF4-FFF2-40B4-BE49-F238E27FC236}">
                <a16:creationId xmlns:a16="http://schemas.microsoft.com/office/drawing/2014/main" id="{8C029269-7FDA-4E5E-BE86-C308BB8FDB3A}"/>
              </a:ext>
            </a:extLst>
          </p:cNvPr>
          <p:cNvPicPr>
            <a:picLocks noGrp="1" noChangeAspect="1"/>
          </p:cNvPicPr>
          <p:nvPr>
            <p:ph sz="quarter" idx="4"/>
          </p:nvPr>
        </p:nvPicPr>
        <p:blipFill>
          <a:blip r:embed="rId6"/>
          <a:stretch>
            <a:fillRect/>
          </a:stretch>
        </p:blipFill>
        <p:spPr>
          <a:xfrm>
            <a:off x="7867276" y="2285020"/>
            <a:ext cx="3057028" cy="3949700"/>
          </a:xfrm>
          <a:prstGeom prst="rect">
            <a:avLst/>
          </a:prstGeom>
        </p:spPr>
      </p:pic>
    </p:spTree>
    <p:extLst>
      <p:ext uri="{BB962C8B-B14F-4D97-AF65-F5344CB8AC3E}">
        <p14:creationId xmlns:p14="http://schemas.microsoft.com/office/powerpoint/2010/main" val="3357431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E935-4602-45EA-A6FB-6252F9CFB6F9}"/>
              </a:ext>
            </a:extLst>
          </p:cNvPr>
          <p:cNvSpPr txBox="1">
            <a:spLocks noGrp="1"/>
          </p:cNvSpPr>
          <p:nvPr>
            <p:ph type="title" idx="4294967295"/>
          </p:nvPr>
        </p:nvSpPr>
        <p:spPr>
          <a:xfrm rot="16200000">
            <a:off x="-2515959" y="2828835"/>
            <a:ext cx="6471195" cy="120032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Financial Resources and Planning </a:t>
            </a:r>
            <a:br>
              <a:rPr kumimoji="0" lang="en-US" sz="3600" b="0" i="0" u="none" strike="noStrike" kern="1200" cap="none" spc="0" normalizeH="0" baseline="0" noProof="0" dirty="0">
                <a:ln>
                  <a:noFill/>
                </a:ln>
                <a:solidFill>
                  <a:schemeClr val="tx1"/>
                </a:solidFill>
                <a:effectLst/>
                <a:uLnTx/>
                <a:uFillTx/>
                <a:latin typeface="+mn-lt"/>
                <a:ea typeface="+mn-ea"/>
                <a:cs typeface="+mn-cs"/>
              </a:rPr>
            </a:br>
            <a:r>
              <a:rPr kumimoji="0" lang="en-US" sz="3600" b="0" i="0" u="none" strike="noStrike" kern="1200" cap="none" spc="0" normalizeH="0" baseline="0" noProof="0" dirty="0">
                <a:ln>
                  <a:noFill/>
                </a:ln>
                <a:solidFill>
                  <a:schemeClr val="tx1"/>
                </a:solidFill>
                <a:effectLst/>
                <a:uLnTx/>
                <a:uFillTx/>
                <a:latin typeface="+mn-lt"/>
                <a:ea typeface="+mn-ea"/>
                <a:cs typeface="+mn-cs"/>
              </a:rPr>
              <a:t>Beyond High School</a:t>
            </a:r>
          </a:p>
        </p:txBody>
      </p:sp>
      <p:pic>
        <p:nvPicPr>
          <p:cNvPr id="7" name="Content Placeholder 6" descr="This graphic shows the content inside of a new document to help students plan for and find financial help for their education and training after high school. The page layout includes three photos. One of a student sitting by a window and thinking, another of a student working on a computer and a third photo of three friends sitting together and having a conversation">
            <a:extLst>
              <a:ext uri="{FF2B5EF4-FFF2-40B4-BE49-F238E27FC236}">
                <a16:creationId xmlns:a16="http://schemas.microsoft.com/office/drawing/2014/main" id="{54A50D07-98CB-42F0-B851-3DD83550CF8A}"/>
              </a:ext>
            </a:extLst>
          </p:cNvPr>
          <p:cNvPicPr>
            <a:picLocks noGrp="1" noChangeAspect="1"/>
          </p:cNvPicPr>
          <p:nvPr>
            <p:ph sz="half" idx="4294967295"/>
          </p:nvPr>
        </p:nvPicPr>
        <p:blipFill>
          <a:blip r:embed="rId2"/>
          <a:stretch>
            <a:fillRect/>
          </a:stretch>
        </p:blipFill>
        <p:spPr>
          <a:xfrm>
            <a:off x="1457325" y="0"/>
            <a:ext cx="10734675" cy="6881813"/>
          </a:xfrm>
          <a:prstGeom prst="rect">
            <a:avLst/>
          </a:prstGeom>
        </p:spPr>
      </p:pic>
    </p:spTree>
    <p:extLst>
      <p:ext uri="{BB962C8B-B14F-4D97-AF65-F5344CB8AC3E}">
        <p14:creationId xmlns:p14="http://schemas.microsoft.com/office/powerpoint/2010/main" val="2881808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62A3D54-0E8F-4C65-8197-69DB0C22E4D0}"/>
              </a:ext>
            </a:extLst>
          </p:cNvPr>
          <p:cNvSpPr>
            <a:spLocks noGrp="1"/>
          </p:cNvSpPr>
          <p:nvPr>
            <p:ph type="title" idx="4294967295"/>
          </p:nvPr>
        </p:nvSpPr>
        <p:spPr>
          <a:xfrm>
            <a:off x="2855768" y="4480336"/>
            <a:ext cx="622115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chemeClr val="accent1">
                      <a:lumMod val="75000"/>
                    </a:schemeClr>
                  </a:solidFill>
                </a:ln>
                <a:solidFill>
                  <a:srgbClr val="002060"/>
                </a:solidFill>
                <a:effectLst/>
                <a:uLnTx/>
                <a:uFillTx/>
                <a:latin typeface="+mn-lt"/>
                <a:ea typeface="+mn-ea"/>
                <a:cs typeface="+mn-cs"/>
              </a:rPr>
              <a:t>Works in Progress</a:t>
            </a:r>
          </a:p>
        </p:txBody>
      </p:sp>
      <p:sp>
        <p:nvSpPr>
          <p:cNvPr id="4" name="Content Placeholder 3">
            <a:extLst>
              <a:ext uri="{FF2B5EF4-FFF2-40B4-BE49-F238E27FC236}">
                <a16:creationId xmlns:a16="http://schemas.microsoft.com/office/drawing/2014/main" id="{4AD33361-6777-4290-82B9-E6C8BA515EE1}"/>
              </a:ext>
            </a:extLst>
          </p:cNvPr>
          <p:cNvSpPr>
            <a:spLocks noGrp="1"/>
          </p:cNvSpPr>
          <p:nvPr>
            <p:ph sz="half" idx="4294967295"/>
          </p:nvPr>
        </p:nvSpPr>
        <p:spPr>
          <a:xfrm>
            <a:off x="431800" y="760413"/>
            <a:ext cx="11068050" cy="3416300"/>
          </a:xfrm>
        </p:spPr>
        <p:txBody>
          <a:bodyPr numCol="2">
            <a:noAutofit/>
          </a:bodyPr>
          <a:lstStyle/>
          <a:p>
            <a:pPr marL="685800">
              <a:spcAft>
                <a:spcPts val="1800"/>
              </a:spcAft>
            </a:pPr>
            <a:r>
              <a:rPr lang="en-US" sz="3200" dirty="0"/>
              <a:t>Elementary Assessments</a:t>
            </a:r>
          </a:p>
          <a:p>
            <a:pPr marL="685800">
              <a:spcAft>
                <a:spcPts val="1800"/>
              </a:spcAft>
            </a:pPr>
            <a:r>
              <a:rPr lang="en-US" sz="3200" dirty="0"/>
              <a:t>Career pathways</a:t>
            </a:r>
          </a:p>
          <a:p>
            <a:pPr marL="685800">
              <a:spcAft>
                <a:spcPts val="1800"/>
              </a:spcAft>
            </a:pPr>
            <a:r>
              <a:rPr lang="en-US" sz="3200" dirty="0"/>
              <a:t>Career Cluster Poster Set</a:t>
            </a:r>
          </a:p>
          <a:p>
            <a:pPr marL="685800">
              <a:spcAft>
                <a:spcPts val="1800"/>
              </a:spcAft>
            </a:pPr>
            <a:r>
              <a:rPr lang="en-US" sz="3200" dirty="0"/>
              <a:t>Soft skills</a:t>
            </a:r>
            <a:br>
              <a:rPr lang="en-US" sz="3200" dirty="0"/>
            </a:br>
            <a:endParaRPr lang="en-US" sz="3200" dirty="0"/>
          </a:p>
          <a:p>
            <a:pPr marL="800100">
              <a:spcAft>
                <a:spcPts val="1800"/>
              </a:spcAft>
            </a:pPr>
            <a:r>
              <a:rPr lang="en-US" sz="3200" dirty="0"/>
              <a:t>Overcoming Barriers to Employment</a:t>
            </a:r>
          </a:p>
          <a:p>
            <a:pPr marL="800100">
              <a:spcAft>
                <a:spcPts val="1200"/>
              </a:spcAft>
            </a:pPr>
            <a:r>
              <a:rPr lang="en-US" sz="3200" dirty="0"/>
              <a:t>“My First Job”</a:t>
            </a:r>
          </a:p>
          <a:p>
            <a:pPr marL="800100"/>
            <a:r>
              <a:rPr lang="en-US" sz="3200" dirty="0"/>
              <a:t>Closing the Middle-Skill Gap</a:t>
            </a:r>
          </a:p>
          <a:p>
            <a:endParaRPr lang="en-US" sz="3200" dirty="0"/>
          </a:p>
        </p:txBody>
      </p:sp>
      <p:grpSp>
        <p:nvGrpSpPr>
          <p:cNvPr id="7" name="Group 6" descr="A large rectangle that shows the progression of work completed at approximately 70%">
            <a:extLst>
              <a:ext uri="{FF2B5EF4-FFF2-40B4-BE49-F238E27FC236}">
                <a16:creationId xmlns:a16="http://schemas.microsoft.com/office/drawing/2014/main" id="{BBAC4F05-075D-444C-8B7B-F7857443A867}"/>
              </a:ext>
            </a:extLst>
          </p:cNvPr>
          <p:cNvGrpSpPr/>
          <p:nvPr/>
        </p:nvGrpSpPr>
        <p:grpSpPr>
          <a:xfrm>
            <a:off x="172871" y="5202014"/>
            <a:ext cx="11846258" cy="1655986"/>
            <a:chOff x="345743" y="5186147"/>
            <a:chExt cx="11846258" cy="1655986"/>
          </a:xfrm>
        </p:grpSpPr>
        <p:sp>
          <p:nvSpPr>
            <p:cNvPr id="9" name="Rectangle: Rounded Corners 8">
              <a:extLst>
                <a:ext uri="{FF2B5EF4-FFF2-40B4-BE49-F238E27FC236}">
                  <a16:creationId xmlns:a16="http://schemas.microsoft.com/office/drawing/2014/main" id="{491E5483-D7F3-4A79-8857-92DDD6A23A1C}"/>
                </a:ext>
              </a:extLst>
            </p:cNvPr>
            <p:cNvSpPr/>
            <p:nvPr/>
          </p:nvSpPr>
          <p:spPr>
            <a:xfrm>
              <a:off x="450376" y="5186147"/>
              <a:ext cx="11395881" cy="113276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 name="Rectangle: Rounded Corners 2">
              <a:extLst>
                <a:ext uri="{FF2B5EF4-FFF2-40B4-BE49-F238E27FC236}">
                  <a16:creationId xmlns:a16="http://schemas.microsoft.com/office/drawing/2014/main" id="{B34898C8-B74E-4998-AA2F-8C47B142C38B}"/>
                </a:ext>
              </a:extLst>
            </p:cNvPr>
            <p:cNvSpPr/>
            <p:nvPr/>
          </p:nvSpPr>
          <p:spPr>
            <a:xfrm>
              <a:off x="450376" y="5186149"/>
              <a:ext cx="7028597" cy="113276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CB08F1E6-9A7D-4C6E-8A79-87DA1721A9B6}"/>
                </a:ext>
              </a:extLst>
            </p:cNvPr>
            <p:cNvSpPr/>
            <p:nvPr/>
          </p:nvSpPr>
          <p:spPr>
            <a:xfrm>
              <a:off x="345743" y="6318913"/>
              <a:ext cx="891749"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002060"/>
                    </a:solidFill>
                  </a:ln>
                  <a:solidFill>
                    <a:srgbClr val="002060"/>
                  </a:solidFill>
                  <a:effectLst/>
                </a:rPr>
                <a:t>0%</a:t>
              </a:r>
            </a:p>
          </p:txBody>
        </p:sp>
        <p:sp>
          <p:nvSpPr>
            <p:cNvPr id="8" name="Rectangle 7">
              <a:extLst>
                <a:ext uri="{FF2B5EF4-FFF2-40B4-BE49-F238E27FC236}">
                  <a16:creationId xmlns:a16="http://schemas.microsoft.com/office/drawing/2014/main" id="{90A8E333-9922-4503-B709-1FCC4E30E6F4}"/>
                </a:ext>
              </a:extLst>
            </p:cNvPr>
            <p:cNvSpPr/>
            <p:nvPr/>
          </p:nvSpPr>
          <p:spPr>
            <a:xfrm>
              <a:off x="10740789" y="6318912"/>
              <a:ext cx="1451212"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002060"/>
                    </a:solidFill>
                  </a:ln>
                  <a:solidFill>
                    <a:srgbClr val="002060"/>
                  </a:solidFill>
                  <a:effectLst/>
                </a:rPr>
                <a:t>100%</a:t>
              </a:r>
            </a:p>
          </p:txBody>
        </p:sp>
      </p:grpSp>
      <p:pic>
        <p:nvPicPr>
          <p:cNvPr id="10" name="Picture 9" descr="A fun emoji character of a person holding a briefcase walking towards the 100% end of the progress bar">
            <a:extLst>
              <a:ext uri="{FF2B5EF4-FFF2-40B4-BE49-F238E27FC236}">
                <a16:creationId xmlns:a16="http://schemas.microsoft.com/office/drawing/2014/main" id="{30B11E1D-BBC4-4608-976B-38969756D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820526"/>
            <a:ext cx="2037474" cy="2037474"/>
          </a:xfrm>
          <a:prstGeom prst="rect">
            <a:avLst/>
          </a:prstGeom>
        </p:spPr>
      </p:pic>
    </p:spTree>
    <p:extLst>
      <p:ext uri="{BB962C8B-B14F-4D97-AF65-F5344CB8AC3E}">
        <p14:creationId xmlns:p14="http://schemas.microsoft.com/office/powerpoint/2010/main" val="283117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A7C82F-6E63-43B2-A605-8AFA00D27E6A}"/>
              </a:ext>
            </a:extLst>
          </p:cNvPr>
          <p:cNvSpPr>
            <a:spLocks noGrp="1"/>
          </p:cNvSpPr>
          <p:nvPr>
            <p:ph type="title"/>
          </p:nvPr>
        </p:nvSpPr>
        <p:spPr>
          <a:xfrm>
            <a:off x="1066800" y="496959"/>
            <a:ext cx="10058400" cy="941760"/>
          </a:xfrm>
        </p:spPr>
        <p:txBody>
          <a:bodyPr>
            <a:normAutofit/>
          </a:bodyPr>
          <a:lstStyle/>
          <a:p>
            <a:pPr algn="ctr"/>
            <a:r>
              <a:rPr lang="en-US" dirty="0"/>
              <a:t>We Share the Content &amp; Files</a:t>
            </a:r>
          </a:p>
        </p:txBody>
      </p:sp>
      <p:sp>
        <p:nvSpPr>
          <p:cNvPr id="6" name="Content Placeholder 5">
            <a:extLst>
              <a:ext uri="{FF2B5EF4-FFF2-40B4-BE49-F238E27FC236}">
                <a16:creationId xmlns:a16="http://schemas.microsoft.com/office/drawing/2014/main" id="{2D349CD1-A49E-427C-A047-71F2A863CDB4}"/>
              </a:ext>
            </a:extLst>
          </p:cNvPr>
          <p:cNvSpPr>
            <a:spLocks noGrp="1"/>
          </p:cNvSpPr>
          <p:nvPr>
            <p:ph sz="half" idx="1"/>
          </p:nvPr>
        </p:nvSpPr>
        <p:spPr>
          <a:xfrm>
            <a:off x="943233" y="2443176"/>
            <a:ext cx="3065462" cy="3098801"/>
          </a:xfrm>
        </p:spPr>
        <p:txBody>
          <a:bodyPr>
            <a:normAutofit lnSpcReduction="10000"/>
          </a:bodyPr>
          <a:lstStyle/>
          <a:p>
            <a:pPr>
              <a:spcBef>
                <a:spcPts val="0"/>
              </a:spcBef>
              <a:spcAft>
                <a:spcPts val="1800"/>
              </a:spcAft>
            </a:pPr>
            <a:r>
              <a:rPr lang="en-US" sz="3200" dirty="0"/>
              <a:t>AEL</a:t>
            </a:r>
          </a:p>
          <a:p>
            <a:pPr>
              <a:spcBef>
                <a:spcPts val="0"/>
              </a:spcBef>
              <a:spcAft>
                <a:spcPts val="1800"/>
              </a:spcAft>
            </a:pPr>
            <a:r>
              <a:rPr lang="en-US" sz="3200" dirty="0"/>
              <a:t>Regional Outreach Teams</a:t>
            </a:r>
          </a:p>
          <a:p>
            <a:pPr>
              <a:spcBef>
                <a:spcPts val="0"/>
              </a:spcBef>
              <a:spcAft>
                <a:spcPts val="1800"/>
              </a:spcAft>
            </a:pPr>
            <a:r>
              <a:rPr lang="en-US" sz="3200" dirty="0"/>
              <a:t>Anyone else</a:t>
            </a:r>
          </a:p>
        </p:txBody>
      </p:sp>
      <p:pic>
        <p:nvPicPr>
          <p:cNvPr id="9" name="Content Placeholder 8" descr="graphic of two silhouetted people looking at one another with gears and light bulbs floating from head to head to demonstrate a sharing of ideas ">
            <a:extLst>
              <a:ext uri="{FF2B5EF4-FFF2-40B4-BE49-F238E27FC236}">
                <a16:creationId xmlns:a16="http://schemas.microsoft.com/office/drawing/2014/main" id="{309D725B-CBCC-4DA8-87CD-BB6392996434}"/>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38111" y="1584354"/>
            <a:ext cx="7353354" cy="4816446"/>
          </a:xfrm>
        </p:spPr>
      </p:pic>
    </p:spTree>
    <p:extLst>
      <p:ext uri="{BB962C8B-B14F-4D97-AF65-F5344CB8AC3E}">
        <p14:creationId xmlns:p14="http://schemas.microsoft.com/office/powerpoint/2010/main" val="309087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F621B9-9BFF-4C3F-91F3-A2E7DAA9578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1" y="10"/>
            <a:ext cx="12191979" cy="6857990"/>
          </a:xfrm>
          <a:prstGeom prst="rect">
            <a:avLst/>
          </a:prstGeom>
        </p:spPr>
      </p:pic>
      <p:sp>
        <p:nvSpPr>
          <p:cNvPr id="7" name="Title 6">
            <a:extLst>
              <a:ext uri="{FF2B5EF4-FFF2-40B4-BE49-F238E27FC236}">
                <a16:creationId xmlns:a16="http://schemas.microsoft.com/office/drawing/2014/main" id="{F7B57911-E32B-4DC0-8DDE-88F4E946816C}"/>
              </a:ext>
            </a:extLst>
          </p:cNvPr>
          <p:cNvSpPr>
            <a:spLocks noGrp="1"/>
          </p:cNvSpPr>
          <p:nvPr>
            <p:ph type="title"/>
          </p:nvPr>
        </p:nvSpPr>
        <p:spPr>
          <a:xfrm>
            <a:off x="838200" y="1211287"/>
            <a:ext cx="10515600" cy="999651"/>
          </a:xfrm>
          <a:solidFill>
            <a:schemeClr val="tx1">
              <a:lumMod val="65000"/>
              <a:lumOff val="35000"/>
            </a:schemeClr>
          </a:solidFill>
        </p:spPr>
        <p:txBody>
          <a:bodyPr/>
          <a:lstStyle/>
          <a:p>
            <a:pPr algn="ctr"/>
            <a:r>
              <a:rPr lang="en-US" dirty="0">
                <a:solidFill>
                  <a:schemeClr val="bg1"/>
                </a:solidFill>
              </a:rPr>
              <a:t>Contact Information</a:t>
            </a:r>
          </a:p>
        </p:txBody>
      </p:sp>
      <p:sp>
        <p:nvSpPr>
          <p:cNvPr id="2" name="Rectangle 1">
            <a:extLst>
              <a:ext uri="{FF2B5EF4-FFF2-40B4-BE49-F238E27FC236}">
                <a16:creationId xmlns:a16="http://schemas.microsoft.com/office/drawing/2014/main" id="{3CC40BC7-8B23-43EC-A2BA-55F86B74A6B1}"/>
              </a:ext>
              <a:ext uri="{C183D7F6-B498-43B3-948B-1728B52AA6E4}">
                <adec:decorative xmlns:adec="http://schemas.microsoft.com/office/drawing/2017/decorative" val="1"/>
              </a:ext>
            </a:extLst>
          </p:cNvPr>
          <p:cNvSpPr/>
          <p:nvPr/>
        </p:nvSpPr>
        <p:spPr>
          <a:xfrm>
            <a:off x="838200" y="2210938"/>
            <a:ext cx="10515600" cy="37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3B8114A-84CA-4BAD-B20A-69B449E05CAA}"/>
              </a:ext>
            </a:extLst>
          </p:cNvPr>
          <p:cNvSpPr>
            <a:spLocks noGrp="1"/>
          </p:cNvSpPr>
          <p:nvPr>
            <p:ph idx="1"/>
          </p:nvPr>
        </p:nvSpPr>
        <p:spPr>
          <a:xfrm>
            <a:off x="3440342" y="2409384"/>
            <a:ext cx="6672618" cy="2853221"/>
          </a:xfrm>
        </p:spPr>
        <p:txBody>
          <a:bodyPr>
            <a:normAutofit fontScale="85000" lnSpcReduction="10000"/>
          </a:bodyPr>
          <a:lstStyle/>
          <a:p>
            <a:pPr marL="741363" indent="0" defTabSz="928688">
              <a:spcAft>
                <a:spcPts val="600"/>
              </a:spcAft>
              <a:buNone/>
            </a:pPr>
            <a:r>
              <a:rPr lang="en-US" sz="3200" b="1" dirty="0">
                <a:latin typeface="Calibri" panose="020F0502020204030204" pitchFamily="34" charset="0"/>
              </a:rPr>
              <a:t>Lori Knight</a:t>
            </a:r>
          </a:p>
          <a:p>
            <a:pPr marL="741363" indent="0" defTabSz="928688">
              <a:spcAft>
                <a:spcPts val="600"/>
              </a:spcAft>
              <a:buNone/>
            </a:pPr>
            <a:r>
              <a:rPr lang="en-US" sz="3200" dirty="0">
                <a:latin typeface="Calibri" panose="020F0502020204030204" pitchFamily="34" charset="0"/>
              </a:rPr>
              <a:t>512-463-4879</a:t>
            </a:r>
          </a:p>
          <a:p>
            <a:pPr marL="741363" indent="0">
              <a:spcAft>
                <a:spcPts val="600"/>
              </a:spcAft>
              <a:buNone/>
            </a:pPr>
            <a:r>
              <a:rPr lang="en-US" sz="3600" b="1" dirty="0">
                <a:latin typeface="Calibri" panose="020F0502020204030204" pitchFamily="34" charset="0"/>
              </a:rPr>
              <a:t>Lorena.knight@twc.texas.gov</a:t>
            </a:r>
          </a:p>
          <a:p>
            <a:pPr marL="741363" lvl="0" indent="0">
              <a:spcAft>
                <a:spcPts val="600"/>
              </a:spcAft>
              <a:buClr>
                <a:srgbClr val="70AD47"/>
              </a:buClr>
              <a:buNone/>
            </a:pPr>
            <a:r>
              <a:rPr lang="en-US" sz="3600" b="1" dirty="0">
                <a:solidFill>
                  <a:srgbClr val="002060"/>
                </a:solidFill>
                <a:latin typeface="Calibri" panose="020F0502020204030204" pitchFamily="34" charset="0"/>
              </a:rPr>
              <a:t>career</a:t>
            </a:r>
            <a:r>
              <a:rPr lang="en-US" sz="3600" b="1" dirty="0">
                <a:solidFill>
                  <a:srgbClr val="C00000"/>
                </a:solidFill>
                <a:latin typeface="Calibri" panose="020F0502020204030204" pitchFamily="34" charset="0"/>
              </a:rPr>
              <a:t>information</a:t>
            </a:r>
            <a:r>
              <a:rPr lang="en-US" sz="3600" b="1" dirty="0">
                <a:solidFill>
                  <a:srgbClr val="002060"/>
                </a:solidFill>
                <a:latin typeface="Calibri" panose="020F0502020204030204" pitchFamily="34" charset="0"/>
              </a:rPr>
              <a:t>@twc.texas.gov</a:t>
            </a:r>
          </a:p>
          <a:p>
            <a:pPr marL="0" indent="0" algn="ctr">
              <a:buNone/>
            </a:pPr>
            <a:endParaRPr lang="en-US" sz="1800" dirty="0">
              <a:latin typeface="Calibri" panose="020F0502020204030204" pitchFamily="34" charset="0"/>
            </a:endParaRPr>
          </a:p>
        </p:txBody>
      </p:sp>
      <p:sp>
        <p:nvSpPr>
          <p:cNvPr id="4" name="Rectangle 3">
            <a:extLst>
              <a:ext uri="{FF2B5EF4-FFF2-40B4-BE49-F238E27FC236}">
                <a16:creationId xmlns:a16="http://schemas.microsoft.com/office/drawing/2014/main" id="{EDEF29E8-CBF5-4D88-8F44-F1759572B64E}"/>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C logo/seal">
            <a:extLst>
              <a:ext uri="{FF2B5EF4-FFF2-40B4-BE49-F238E27FC236}">
                <a16:creationId xmlns:a16="http://schemas.microsoft.com/office/drawing/2014/main" id="{7B8438B3-2812-407A-A709-24C96836BFE5}"/>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34321" y="2797866"/>
            <a:ext cx="1787404" cy="1710064"/>
          </a:xfrm>
          <a:prstGeom prst="rect">
            <a:avLst/>
          </a:prstGeom>
        </p:spPr>
      </p:pic>
      <p:sp>
        <p:nvSpPr>
          <p:cNvPr id="3" name="Rectangle 2">
            <a:extLst>
              <a:ext uri="{FF2B5EF4-FFF2-40B4-BE49-F238E27FC236}">
                <a16:creationId xmlns:a16="http://schemas.microsoft.com/office/drawing/2014/main" id="{8248BE9E-733F-4D28-BEFC-1FD6B02056CF}"/>
              </a:ext>
              <a:ext uri="{C183D7F6-B498-43B3-948B-1728B52AA6E4}">
                <adec:decorative xmlns:adec="http://schemas.microsoft.com/office/drawing/2017/decorative" val="1"/>
              </a:ext>
            </a:extLst>
          </p:cNvPr>
          <p:cNvSpPr/>
          <p:nvPr/>
        </p:nvSpPr>
        <p:spPr>
          <a:xfrm>
            <a:off x="838201" y="2088107"/>
            <a:ext cx="1114168" cy="38863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FEE65C-5B5A-48CD-A82A-5DD90A7DB113}"/>
              </a:ext>
              <a:ext uri="{C183D7F6-B498-43B3-948B-1728B52AA6E4}">
                <adec:decorative xmlns:adec="http://schemas.microsoft.com/office/drawing/2017/decorative" val="1"/>
              </a:ext>
            </a:extLst>
          </p:cNvPr>
          <p:cNvSpPr/>
          <p:nvPr/>
        </p:nvSpPr>
        <p:spPr>
          <a:xfrm>
            <a:off x="10239633" y="2088106"/>
            <a:ext cx="1114168" cy="38863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CCF21C-A879-4253-B593-1D8A415DDA58}"/>
              </a:ext>
              <a:ext uri="{C183D7F6-B498-43B3-948B-1728B52AA6E4}">
                <adec:decorative xmlns:adec="http://schemas.microsoft.com/office/drawing/2017/decorative" val="1"/>
              </a:ext>
            </a:extLst>
          </p:cNvPr>
          <p:cNvSpPr/>
          <p:nvPr/>
        </p:nvSpPr>
        <p:spPr>
          <a:xfrm rot="16200000">
            <a:off x="5331533" y="477220"/>
            <a:ext cx="999651" cy="99863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oji character waves goodbye to the audience and the graphic reads: Talk soon">
            <a:extLst>
              <a:ext uri="{FF2B5EF4-FFF2-40B4-BE49-F238E27FC236}">
                <a16:creationId xmlns:a16="http://schemas.microsoft.com/office/drawing/2014/main" id="{3BE19CA4-A027-43EE-BF58-90828E7CD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829" y="2088105"/>
            <a:ext cx="1689793" cy="1689793"/>
          </a:xfrm>
          <a:prstGeom prst="rect">
            <a:avLst/>
          </a:prstGeom>
        </p:spPr>
      </p:pic>
    </p:spTree>
    <p:extLst>
      <p:ext uri="{BB962C8B-B14F-4D97-AF65-F5344CB8AC3E}">
        <p14:creationId xmlns:p14="http://schemas.microsoft.com/office/powerpoint/2010/main" val="177980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F8CC-1DA2-4D92-AB2A-FDC316ED3269}"/>
              </a:ext>
            </a:extLst>
          </p:cNvPr>
          <p:cNvSpPr>
            <a:spLocks noGrp="1"/>
          </p:cNvSpPr>
          <p:nvPr>
            <p:ph type="title"/>
          </p:nvPr>
        </p:nvSpPr>
        <p:spPr>
          <a:xfrm>
            <a:off x="1629156" y="2641600"/>
            <a:ext cx="8933688" cy="1153835"/>
          </a:xfrm>
        </p:spPr>
        <p:txBody>
          <a:bodyPr>
            <a:normAutofit/>
          </a:bodyPr>
          <a:lstStyle/>
          <a:p>
            <a:r>
              <a:rPr lang="en-US" cap="none" dirty="0"/>
              <a:t>My Question for YOU</a:t>
            </a:r>
          </a:p>
        </p:txBody>
      </p:sp>
      <p:sp>
        <p:nvSpPr>
          <p:cNvPr id="3" name="Subtitle 2">
            <a:extLst>
              <a:ext uri="{FF2B5EF4-FFF2-40B4-BE49-F238E27FC236}">
                <a16:creationId xmlns:a16="http://schemas.microsoft.com/office/drawing/2014/main" id="{37D924AC-8A40-4099-87ED-3EE4D60585D8}"/>
              </a:ext>
            </a:extLst>
          </p:cNvPr>
          <p:cNvSpPr>
            <a:spLocks noGrp="1"/>
          </p:cNvSpPr>
          <p:nvPr>
            <p:ph type="body" idx="1"/>
          </p:nvPr>
        </p:nvSpPr>
        <p:spPr>
          <a:xfrm>
            <a:off x="1629156" y="3897035"/>
            <a:ext cx="8939784" cy="859362"/>
          </a:xfrm>
        </p:spPr>
        <p:txBody>
          <a:bodyPr>
            <a:normAutofit/>
          </a:bodyPr>
          <a:lstStyle/>
          <a:p>
            <a:r>
              <a:rPr lang="en-US" sz="3600" dirty="0">
                <a:solidFill>
                  <a:srgbClr val="C00000"/>
                </a:solidFill>
              </a:rPr>
              <a:t>How can our teams work together?</a:t>
            </a:r>
          </a:p>
        </p:txBody>
      </p:sp>
    </p:spTree>
    <p:extLst>
      <p:ext uri="{BB962C8B-B14F-4D97-AF65-F5344CB8AC3E}">
        <p14:creationId xmlns:p14="http://schemas.microsoft.com/office/powerpoint/2010/main" val="183694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F8CC-1DA2-4D92-AB2A-FDC316ED3269}"/>
              </a:ext>
            </a:extLst>
          </p:cNvPr>
          <p:cNvSpPr>
            <a:spLocks noGrp="1"/>
          </p:cNvSpPr>
          <p:nvPr>
            <p:ph type="title"/>
          </p:nvPr>
        </p:nvSpPr>
        <p:spPr/>
        <p:txBody>
          <a:bodyPr>
            <a:normAutofit/>
          </a:bodyPr>
          <a:lstStyle/>
          <a:p>
            <a:r>
              <a:rPr lang="en-US" cap="none" dirty="0"/>
              <a:t>Thank You</a:t>
            </a:r>
          </a:p>
        </p:txBody>
      </p:sp>
      <p:sp>
        <p:nvSpPr>
          <p:cNvPr id="3" name="Subtitle 2">
            <a:extLst>
              <a:ext uri="{FF2B5EF4-FFF2-40B4-BE49-F238E27FC236}">
                <a16:creationId xmlns:a16="http://schemas.microsoft.com/office/drawing/2014/main" id="{37D924AC-8A40-4099-87ED-3EE4D60585D8}"/>
              </a:ext>
            </a:extLst>
          </p:cNvPr>
          <p:cNvSpPr>
            <a:spLocks noGrp="1"/>
          </p:cNvSpPr>
          <p:nvPr>
            <p:ph type="body" idx="1"/>
          </p:nvPr>
        </p:nvSpPr>
        <p:spPr/>
        <p:txBody>
          <a:bodyPr>
            <a:normAutofit fontScale="92500" lnSpcReduction="20000"/>
          </a:bodyPr>
          <a:lstStyle/>
          <a:p>
            <a:r>
              <a:rPr lang="en-US" sz="2800" dirty="0"/>
              <a:t>What Questions do You have?</a:t>
            </a:r>
          </a:p>
        </p:txBody>
      </p:sp>
    </p:spTree>
    <p:extLst>
      <p:ext uri="{BB962C8B-B14F-4D97-AF65-F5344CB8AC3E}">
        <p14:creationId xmlns:p14="http://schemas.microsoft.com/office/powerpoint/2010/main" val="2364468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A059-A6DB-4DCA-93D9-1EF9734D33ED}"/>
              </a:ext>
            </a:extLst>
          </p:cNvPr>
          <p:cNvSpPr>
            <a:spLocks noGrp="1"/>
          </p:cNvSpPr>
          <p:nvPr>
            <p:ph type="title"/>
          </p:nvPr>
        </p:nvSpPr>
        <p:spPr>
          <a:xfrm>
            <a:off x="6563638" y="365125"/>
            <a:ext cx="4790162" cy="1325563"/>
          </a:xfrm>
        </p:spPr>
        <p:txBody>
          <a:bodyPr>
            <a:normAutofit fontScale="90000"/>
          </a:bodyPr>
          <a:lstStyle/>
          <a:p>
            <a:pPr algn="ctr"/>
            <a:r>
              <a:rPr lang="en-US" dirty="0"/>
              <a:t>7 Regional Workforce Specialist Teams</a:t>
            </a:r>
          </a:p>
        </p:txBody>
      </p:sp>
      <p:pic>
        <p:nvPicPr>
          <p:cNvPr id="4" name="Content Placeholder 3" descr="map showing tx workforce areas and areas that have workforce specialists">
            <a:extLst>
              <a:ext uri="{FF2B5EF4-FFF2-40B4-BE49-F238E27FC236}">
                <a16:creationId xmlns:a16="http://schemas.microsoft.com/office/drawing/2014/main" id="{EDB32ACB-0B57-4BEF-B3C6-115C84B2C5E8}"/>
              </a:ext>
            </a:extLst>
          </p:cNvPr>
          <p:cNvPicPr>
            <a:picLocks noGrp="1" noChangeAspect="1"/>
          </p:cNvPicPr>
          <p:nvPr>
            <p:ph idx="1"/>
          </p:nvPr>
        </p:nvPicPr>
        <p:blipFill>
          <a:blip r:embed="rId2"/>
          <a:stretch>
            <a:fillRect/>
          </a:stretch>
        </p:blipFill>
        <p:spPr>
          <a:xfrm>
            <a:off x="242365" y="458744"/>
            <a:ext cx="6078909" cy="5940512"/>
          </a:xfrm>
          <a:prstGeom prst="rect">
            <a:avLst/>
          </a:prstGeom>
        </p:spPr>
      </p:pic>
      <p:grpSp>
        <p:nvGrpSpPr>
          <p:cNvPr id="17" name="Group 16" descr="red circles marking 7 Board areas">
            <a:extLst>
              <a:ext uri="{FF2B5EF4-FFF2-40B4-BE49-F238E27FC236}">
                <a16:creationId xmlns:a16="http://schemas.microsoft.com/office/drawing/2014/main" id="{E1FE92B7-7EC1-4460-80C6-29424F048460}"/>
              </a:ext>
            </a:extLst>
          </p:cNvPr>
          <p:cNvGrpSpPr/>
          <p:nvPr/>
        </p:nvGrpSpPr>
        <p:grpSpPr>
          <a:xfrm>
            <a:off x="1105499" y="2108563"/>
            <a:ext cx="4471792" cy="4011460"/>
            <a:chOff x="1091851" y="1740074"/>
            <a:chExt cx="4471792" cy="4011460"/>
          </a:xfrm>
        </p:grpSpPr>
        <p:sp>
          <p:nvSpPr>
            <p:cNvPr id="5" name="Oval 4">
              <a:extLst>
                <a:ext uri="{FF2B5EF4-FFF2-40B4-BE49-F238E27FC236}">
                  <a16:creationId xmlns:a16="http://schemas.microsoft.com/office/drawing/2014/main" id="{A8011305-4F69-4578-A709-31738290A0A6}"/>
                </a:ext>
              </a:extLst>
            </p:cNvPr>
            <p:cNvSpPr/>
            <p:nvPr/>
          </p:nvSpPr>
          <p:spPr>
            <a:xfrm>
              <a:off x="4058432" y="3403948"/>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FF4C002-5226-47E7-BE54-6B0A002E8426}"/>
                </a:ext>
              </a:extLst>
            </p:cNvPr>
            <p:cNvSpPr/>
            <p:nvPr/>
          </p:nvSpPr>
          <p:spPr>
            <a:xfrm>
              <a:off x="5263018" y="1740074"/>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0DB22C9-2E7B-41F6-9BA6-C3B285233775}"/>
                </a:ext>
              </a:extLst>
            </p:cNvPr>
            <p:cNvSpPr/>
            <p:nvPr/>
          </p:nvSpPr>
          <p:spPr>
            <a:xfrm>
              <a:off x="5087653" y="3757512"/>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0E26B3-0AC4-4993-BBFE-538E1D67817D}"/>
                </a:ext>
              </a:extLst>
            </p:cNvPr>
            <p:cNvSpPr/>
            <p:nvPr/>
          </p:nvSpPr>
          <p:spPr>
            <a:xfrm>
              <a:off x="3163814" y="2228589"/>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7593F2-D916-4305-A639-0A456D237928}"/>
                </a:ext>
              </a:extLst>
            </p:cNvPr>
            <p:cNvSpPr/>
            <p:nvPr/>
          </p:nvSpPr>
          <p:spPr>
            <a:xfrm>
              <a:off x="3795385" y="5460304"/>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37F257-288E-4CDB-8269-DF144373235A}"/>
                </a:ext>
              </a:extLst>
            </p:cNvPr>
            <p:cNvSpPr/>
            <p:nvPr/>
          </p:nvSpPr>
          <p:spPr>
            <a:xfrm>
              <a:off x="3945697" y="2836102"/>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38D1E4-4A87-4C86-A72F-BDE994C4ECC3}"/>
                </a:ext>
              </a:extLst>
            </p:cNvPr>
            <p:cNvSpPr/>
            <p:nvPr/>
          </p:nvSpPr>
          <p:spPr>
            <a:xfrm>
              <a:off x="1091851" y="3258333"/>
              <a:ext cx="300625" cy="29123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n emoji sits in the corner of the slide giving a thumbs up to the audience">
            <a:extLst>
              <a:ext uri="{FF2B5EF4-FFF2-40B4-BE49-F238E27FC236}">
                <a16:creationId xmlns:a16="http://schemas.microsoft.com/office/drawing/2014/main" id="{2A92ED3F-994B-4210-B9BD-FDDA2FD42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63" y="4610785"/>
            <a:ext cx="1788471" cy="1788471"/>
          </a:xfrm>
          <a:prstGeom prst="rect">
            <a:avLst/>
          </a:prstGeom>
        </p:spPr>
      </p:pic>
      <p:sp>
        <p:nvSpPr>
          <p:cNvPr id="16" name="Content Placeholder 8">
            <a:extLst>
              <a:ext uri="{FF2B5EF4-FFF2-40B4-BE49-F238E27FC236}">
                <a16:creationId xmlns:a16="http://schemas.microsoft.com/office/drawing/2014/main" id="{550FA94D-22C9-4FEE-9BAA-42C16152071F}"/>
              </a:ext>
            </a:extLst>
          </p:cNvPr>
          <p:cNvSpPr txBox="1">
            <a:spLocks/>
          </p:cNvSpPr>
          <p:nvPr/>
        </p:nvSpPr>
        <p:spPr>
          <a:xfrm>
            <a:off x="6367918" y="1690688"/>
            <a:ext cx="569972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CC00"/>
              </a:buClr>
              <a:buFont typeface="Arial" panose="020B0604020202020204" pitchFamily="34" charset="0"/>
              <a:buNone/>
            </a:pPr>
            <a:r>
              <a:rPr lang="en-US" dirty="0"/>
              <a:t>Workforce Development Area (WDA)</a:t>
            </a:r>
          </a:p>
          <a:p>
            <a:pPr marL="463550">
              <a:buClr>
                <a:srgbClr val="00CC00"/>
              </a:buClr>
            </a:pPr>
            <a:r>
              <a:rPr lang="en-US" dirty="0"/>
              <a:t>7 North East Texas (Texoma)</a:t>
            </a:r>
          </a:p>
          <a:p>
            <a:pPr marL="463550">
              <a:buClr>
                <a:srgbClr val="00CC00"/>
              </a:buClr>
            </a:pPr>
            <a:r>
              <a:rPr lang="en-US" dirty="0"/>
              <a:t>9 West Central Texas (Abilene)</a:t>
            </a:r>
          </a:p>
          <a:p>
            <a:pPr marL="463550">
              <a:buClr>
                <a:srgbClr val="00CC00"/>
              </a:buClr>
            </a:pPr>
            <a:r>
              <a:rPr lang="en-US" dirty="0"/>
              <a:t>10 </a:t>
            </a:r>
            <a:r>
              <a:rPr lang="en-US" dirty="0" err="1"/>
              <a:t>Borderplex</a:t>
            </a:r>
            <a:r>
              <a:rPr lang="en-US" dirty="0"/>
              <a:t> (El Paso)</a:t>
            </a:r>
          </a:p>
          <a:p>
            <a:pPr marL="463550">
              <a:buClr>
                <a:srgbClr val="00CC00"/>
              </a:buClr>
            </a:pPr>
            <a:r>
              <a:rPr lang="en-US" dirty="0"/>
              <a:t>14 Capital Area (Austin)</a:t>
            </a:r>
          </a:p>
          <a:p>
            <a:pPr marL="463550">
              <a:buClr>
                <a:srgbClr val="00CC00"/>
              </a:buClr>
            </a:pPr>
            <a:r>
              <a:rPr lang="en-US" dirty="0"/>
              <a:t>23 Lower RGV (McAllen)</a:t>
            </a:r>
          </a:p>
          <a:p>
            <a:pPr marL="463550">
              <a:buClr>
                <a:srgbClr val="00CC00"/>
              </a:buClr>
            </a:pPr>
            <a:r>
              <a:rPr lang="en-US" dirty="0"/>
              <a:t>26 Central Texas (Belton/Temple)</a:t>
            </a:r>
          </a:p>
          <a:p>
            <a:pPr marL="463550">
              <a:buClr>
                <a:srgbClr val="00CC00"/>
              </a:buClr>
            </a:pPr>
            <a:r>
              <a:rPr lang="en-US" dirty="0"/>
              <a:t>28 Gulf Coast (Houston)</a:t>
            </a:r>
          </a:p>
        </p:txBody>
      </p:sp>
      <p:sp>
        <p:nvSpPr>
          <p:cNvPr id="18" name="Rectangle 17">
            <a:extLst>
              <a:ext uri="{FF2B5EF4-FFF2-40B4-BE49-F238E27FC236}">
                <a16:creationId xmlns:a16="http://schemas.microsoft.com/office/drawing/2014/main" id="{D8626746-C628-455A-8021-71B637775A12}"/>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05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81" name="Google Shape;181;p20">
            <a:extLst>
              <a:ext uri="{C183D7F6-B498-43B3-948B-1728B52AA6E4}">
                <adec:decorative xmlns:adec="http://schemas.microsoft.com/office/drawing/2017/decorative" val="1"/>
              </a:ext>
            </a:extLst>
          </p:cNvPr>
          <p:cNvSpPr txBox="1"/>
          <p:nvPr/>
        </p:nvSpPr>
        <p:spPr>
          <a:xfrm>
            <a:off x="8343900" y="1119501"/>
            <a:ext cx="2324100" cy="461635"/>
          </a:xfrm>
          <a:prstGeom prst="rect">
            <a:avLst/>
          </a:prstGeom>
          <a:noFill/>
          <a:ln>
            <a:noFill/>
          </a:ln>
        </p:spPr>
        <p:txBody>
          <a:bodyPr spcFirstLastPara="1" wrap="square" lIns="91425" tIns="91425" rIns="91425" bIns="91425" anchor="t" anchorCtr="0">
            <a:spAutoFit/>
          </a:bodyPr>
          <a:lstStyle/>
          <a:p>
            <a:endParaRPr>
              <a:latin typeface="Calibri"/>
              <a:ea typeface="Calibri"/>
              <a:cs typeface="Calibri"/>
              <a:sym typeface="Calibri"/>
            </a:endParaRPr>
          </a:p>
        </p:txBody>
      </p:sp>
      <p:sp>
        <p:nvSpPr>
          <p:cNvPr id="5" name="Title 4">
            <a:extLst>
              <a:ext uri="{FF2B5EF4-FFF2-40B4-BE49-F238E27FC236}">
                <a16:creationId xmlns:a16="http://schemas.microsoft.com/office/drawing/2014/main" id="{5BEA7436-F039-4FFE-BAB2-5A449A94FCF7}"/>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Regional Teams Breakdown</a:t>
            </a:r>
          </a:p>
        </p:txBody>
      </p:sp>
      <p:grpSp>
        <p:nvGrpSpPr>
          <p:cNvPr id="3" name="Group 2" descr="List of the following regional teams:&#10;Borderplex in El Paso, Capital Area in Austin, Central Texas in Temple/Killeen area, Costal Bend in Corpus Christi, Deep East in Lufkin, Greater Dallas in Dallas, Gulf Coast in Houston, Heart of Texas in Waco">
            <a:extLst>
              <a:ext uri="{FF2B5EF4-FFF2-40B4-BE49-F238E27FC236}">
                <a16:creationId xmlns:a16="http://schemas.microsoft.com/office/drawing/2014/main" id="{72AEEEBE-A1A0-4F02-B045-67D604C058FC}"/>
              </a:ext>
            </a:extLst>
          </p:cNvPr>
          <p:cNvGrpSpPr/>
          <p:nvPr/>
        </p:nvGrpSpPr>
        <p:grpSpPr>
          <a:xfrm>
            <a:off x="159095" y="596775"/>
            <a:ext cx="2533112" cy="5664450"/>
            <a:chOff x="243370" y="456425"/>
            <a:chExt cx="2533112" cy="5664450"/>
          </a:xfrm>
        </p:grpSpPr>
        <p:sp>
          <p:nvSpPr>
            <p:cNvPr id="183" name="Google Shape;183;p20"/>
            <p:cNvSpPr txBox="1"/>
            <p:nvPr/>
          </p:nvSpPr>
          <p:spPr>
            <a:xfrm>
              <a:off x="243370" y="456425"/>
              <a:ext cx="2533112" cy="3262401"/>
            </a:xfrm>
            <a:prstGeom prst="rect">
              <a:avLst/>
            </a:prstGeom>
            <a:solidFill>
              <a:schemeClr val="lt1"/>
            </a:solidFill>
            <a:ln>
              <a:noFill/>
            </a:ln>
          </p:spPr>
          <p:txBody>
            <a:bodyPr spcFirstLastPara="1" wrap="square" lIns="91425" tIns="91425" rIns="91425" bIns="91425" anchor="t" anchorCtr="0">
              <a:spAutoFit/>
            </a:bodyPr>
            <a:lstStyle/>
            <a:p>
              <a:pPr algn="ctr">
                <a:buClr>
                  <a:schemeClr val="dk1"/>
                </a:buClr>
                <a:buSzPts val="1100"/>
              </a:pPr>
              <a:r>
                <a:rPr lang="en-US" sz="2400" dirty="0">
                  <a:solidFill>
                    <a:schemeClr val="dk1"/>
                  </a:solidFill>
                  <a:latin typeface="Calibri"/>
                  <a:ea typeface="Calibri"/>
                  <a:cs typeface="Calibri"/>
                  <a:sym typeface="Calibri"/>
                </a:rPr>
                <a:t>Regional Teams</a:t>
              </a:r>
            </a:p>
            <a:p>
              <a:pPr algn="ctr">
                <a:buClr>
                  <a:schemeClr val="dk1"/>
                </a:buClr>
                <a:buSzPts val="1100"/>
              </a:pPr>
              <a:r>
                <a:rPr lang="en-US"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Borderplex</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El Paso</a:t>
              </a:r>
              <a:r>
                <a:rPr lang="en-US"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Capital Area</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Austin</a:t>
              </a:r>
              <a:endParaRPr dirty="0">
                <a:solidFill>
                  <a:srgbClr val="C00000"/>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Central TX</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Temple/Killeen</a:t>
              </a:r>
              <a:endParaRPr dirty="0">
                <a:solidFill>
                  <a:srgbClr val="C00000"/>
                </a:solidFill>
                <a:latin typeface="Calibri"/>
                <a:ea typeface="Calibri"/>
                <a:cs typeface="Calibri"/>
                <a:sym typeface="Calibri"/>
              </a:endParaRPr>
            </a:p>
            <a:p>
              <a:pPr marL="457200" indent="-342900">
                <a:buClr>
                  <a:schemeClr val="dk1"/>
                </a:buClr>
                <a:buSzPts val="1800"/>
                <a:buFont typeface="Calibri"/>
                <a:buChar char="●"/>
              </a:pPr>
              <a:r>
                <a:rPr lang="en-US" sz="2000" dirty="0">
                  <a:solidFill>
                    <a:schemeClr val="dk1"/>
                  </a:solidFill>
                  <a:latin typeface="Calibri"/>
                  <a:ea typeface="Calibri"/>
                  <a:cs typeface="Calibri"/>
                  <a:sym typeface="Calibri"/>
                </a:rPr>
                <a:t>Coastal Bend</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Corpus Christi</a:t>
              </a:r>
              <a:endParaRPr dirty="0">
                <a:solidFill>
                  <a:srgbClr val="C00000"/>
                </a:solidFill>
                <a:latin typeface="Calibri"/>
                <a:ea typeface="Calibri"/>
                <a:cs typeface="Calibri"/>
                <a:sym typeface="Calibri"/>
              </a:endParaRPr>
            </a:p>
          </p:txBody>
        </p:sp>
        <p:sp>
          <p:nvSpPr>
            <p:cNvPr id="184" name="Google Shape;184;p20"/>
            <p:cNvSpPr txBox="1"/>
            <p:nvPr/>
          </p:nvSpPr>
          <p:spPr>
            <a:xfrm>
              <a:off x="247813" y="3596675"/>
              <a:ext cx="2174400" cy="2524200"/>
            </a:xfrm>
            <a:prstGeom prst="rect">
              <a:avLst/>
            </a:prstGeom>
            <a:solidFill>
              <a:schemeClr val="lt1"/>
            </a:solidFill>
            <a:ln>
              <a:noFill/>
            </a:ln>
          </p:spPr>
          <p:txBody>
            <a:bodyPr spcFirstLastPara="1" wrap="square" lIns="91425" tIns="91425" rIns="91425" bIns="91425" anchor="t" anchorCtr="0">
              <a:spAutoFit/>
            </a:bodyPr>
            <a:lstStyle/>
            <a:p>
              <a:pPr marL="457200" indent="-355600">
                <a:buClr>
                  <a:schemeClr val="dk1"/>
                </a:buClr>
                <a:buSzPts val="2000"/>
                <a:buFont typeface="Calibri"/>
                <a:buChar char="●"/>
              </a:pPr>
              <a:r>
                <a:rPr lang="en-US" sz="2000" dirty="0">
                  <a:solidFill>
                    <a:schemeClr val="dk1"/>
                  </a:solidFill>
                  <a:latin typeface="Calibri"/>
                  <a:ea typeface="Calibri"/>
                  <a:cs typeface="Calibri"/>
                  <a:sym typeface="Calibri"/>
                </a:rPr>
                <a:t>Deep East</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Lufkin</a:t>
              </a:r>
              <a:endParaRPr dirty="0">
                <a:solidFill>
                  <a:srgbClr val="C00000"/>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latin typeface="Calibri"/>
                  <a:ea typeface="Calibri"/>
                  <a:cs typeface="Calibri"/>
                  <a:sym typeface="Calibri"/>
                </a:rPr>
                <a:t>Greater Dallas</a:t>
              </a:r>
              <a:br>
                <a:rPr lang="en-US" sz="2000" dirty="0">
                  <a:solidFill>
                    <a:schemeClr val="dk1"/>
                  </a:solidFill>
                  <a:latin typeface="Calibri"/>
                  <a:ea typeface="Calibri"/>
                  <a:cs typeface="Calibri"/>
                  <a:sym typeface="Calibri"/>
                </a:rPr>
              </a:br>
              <a:r>
                <a:rPr lang="en-US" dirty="0" err="1">
                  <a:solidFill>
                    <a:srgbClr val="C00000"/>
                  </a:solidFill>
                  <a:latin typeface="Calibri"/>
                  <a:ea typeface="Calibri"/>
                  <a:cs typeface="Calibri"/>
                  <a:sym typeface="Calibri"/>
                </a:rPr>
                <a:t>Dallas</a:t>
              </a:r>
              <a:endParaRPr dirty="0">
                <a:solidFill>
                  <a:srgbClr val="C00000"/>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Gulf Coast</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Houston</a:t>
              </a:r>
              <a:endParaRPr dirty="0">
                <a:solidFill>
                  <a:srgbClr val="C00000"/>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latin typeface="Calibri"/>
                  <a:ea typeface="Calibri"/>
                  <a:cs typeface="Calibri"/>
                  <a:sym typeface="Calibri"/>
                </a:rPr>
                <a:t>Heart of Texas</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Waco</a:t>
              </a:r>
              <a:endParaRPr dirty="0">
                <a:solidFill>
                  <a:schemeClr val="dk1"/>
                </a:solidFill>
                <a:latin typeface="Calibri"/>
                <a:ea typeface="Calibri"/>
                <a:cs typeface="Calibri"/>
                <a:sym typeface="Calibri"/>
              </a:endParaRPr>
            </a:p>
          </p:txBody>
        </p:sp>
      </p:grpSp>
      <p:grpSp>
        <p:nvGrpSpPr>
          <p:cNvPr id="4" name="Group 3" descr="Shows the state of Texas map with red dots to visually indicate where teams are located currently. These dots align to the region names on this slide.">
            <a:extLst>
              <a:ext uri="{FF2B5EF4-FFF2-40B4-BE49-F238E27FC236}">
                <a16:creationId xmlns:a16="http://schemas.microsoft.com/office/drawing/2014/main" id="{197111EA-84E9-4CFA-B189-96282CFE24AE}"/>
              </a:ext>
            </a:extLst>
          </p:cNvPr>
          <p:cNvGrpSpPr/>
          <p:nvPr/>
        </p:nvGrpSpPr>
        <p:grpSpPr>
          <a:xfrm>
            <a:off x="2762250" y="171450"/>
            <a:ext cx="6667500" cy="6515100"/>
            <a:chOff x="2762250" y="171450"/>
            <a:chExt cx="6667500" cy="6515100"/>
          </a:xfrm>
        </p:grpSpPr>
        <p:pic>
          <p:nvPicPr>
            <p:cNvPr id="167" name="Google Shape;167;p20"/>
            <p:cNvPicPr preferRelativeResize="0"/>
            <p:nvPr/>
          </p:nvPicPr>
          <p:blipFill>
            <a:blip r:embed="rId3">
              <a:alphaModFix/>
            </a:blip>
            <a:stretch>
              <a:fillRect/>
            </a:stretch>
          </p:blipFill>
          <p:spPr>
            <a:xfrm>
              <a:off x="2762250" y="171450"/>
              <a:ext cx="6667500" cy="6515100"/>
            </a:xfrm>
            <a:prstGeom prst="rect">
              <a:avLst/>
            </a:prstGeom>
            <a:noFill/>
            <a:ln w="9525" cap="flat" cmpd="sng">
              <a:solidFill>
                <a:schemeClr val="lt1"/>
              </a:solidFill>
              <a:prstDash val="solid"/>
              <a:round/>
              <a:headEnd type="none" w="sm" len="sm"/>
              <a:tailEnd type="none" w="sm" len="sm"/>
            </a:ln>
          </p:spPr>
        </p:pic>
        <p:sp>
          <p:nvSpPr>
            <p:cNvPr id="168" name="Google Shape;168;p20"/>
            <p:cNvSpPr/>
            <p:nvPr/>
          </p:nvSpPr>
          <p:spPr>
            <a:xfrm>
              <a:off x="6837225" y="60421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9" name="Google Shape;169;p20"/>
            <p:cNvSpPr/>
            <p:nvPr/>
          </p:nvSpPr>
          <p:spPr>
            <a:xfrm>
              <a:off x="7033800" y="53180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0" name="Google Shape;170;p20"/>
            <p:cNvSpPr/>
            <p:nvPr/>
          </p:nvSpPr>
          <p:spPr>
            <a:xfrm>
              <a:off x="8204825" y="417942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1" name="Google Shape;171;p20"/>
            <p:cNvSpPr/>
            <p:nvPr/>
          </p:nvSpPr>
          <p:spPr>
            <a:xfrm>
              <a:off x="8771775" y="33605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0"/>
            <p:cNvSpPr/>
            <p:nvPr/>
          </p:nvSpPr>
          <p:spPr>
            <a:xfrm>
              <a:off x="8426700" y="19968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3" name="Google Shape;173;p20"/>
            <p:cNvSpPr/>
            <p:nvPr/>
          </p:nvSpPr>
          <p:spPr>
            <a:xfrm>
              <a:off x="7596000" y="187685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 name="Google Shape;174;p20"/>
            <p:cNvSpPr/>
            <p:nvPr/>
          </p:nvSpPr>
          <p:spPr>
            <a:xfrm>
              <a:off x="7329900" y="238460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 name="Google Shape;175;p20"/>
            <p:cNvSpPr/>
            <p:nvPr/>
          </p:nvSpPr>
          <p:spPr>
            <a:xfrm>
              <a:off x="7498100" y="30644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 name="Google Shape;176;p20"/>
            <p:cNvSpPr/>
            <p:nvPr/>
          </p:nvSpPr>
          <p:spPr>
            <a:xfrm>
              <a:off x="6963525" y="320475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 name="Google Shape;177;p20"/>
            <p:cNvSpPr/>
            <p:nvPr/>
          </p:nvSpPr>
          <p:spPr>
            <a:xfrm>
              <a:off x="6061750" y="247460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8" name="Google Shape;178;p20"/>
            <p:cNvSpPr/>
            <p:nvPr/>
          </p:nvSpPr>
          <p:spPr>
            <a:xfrm>
              <a:off x="7133325" y="378775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9" name="Google Shape;179;p20"/>
            <p:cNvSpPr/>
            <p:nvPr/>
          </p:nvSpPr>
          <p:spPr>
            <a:xfrm>
              <a:off x="6737700" y="35966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 name="Google Shape;180;p20"/>
            <p:cNvSpPr/>
            <p:nvPr/>
          </p:nvSpPr>
          <p:spPr>
            <a:xfrm>
              <a:off x="3860600" y="3672875"/>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 name="Google Shape;172;p20">
              <a:extLst>
                <a:ext uri="{FF2B5EF4-FFF2-40B4-BE49-F238E27FC236}">
                  <a16:creationId xmlns:a16="http://schemas.microsoft.com/office/drawing/2014/main" id="{AABF8489-9A49-4E3C-8A43-469194DC032B}"/>
                </a:ext>
              </a:extLst>
            </p:cNvPr>
            <p:cNvSpPr/>
            <p:nvPr/>
          </p:nvSpPr>
          <p:spPr>
            <a:xfrm>
              <a:off x="8919825" y="3950550"/>
              <a:ext cx="296100" cy="296100"/>
            </a:xfrm>
            <a:prstGeom prst="ellipse">
              <a:avLst/>
            </a:prstGeom>
            <a:solidFill>
              <a:srgbClr val="FF00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186" name="Google Shape;186;p20" descr="Playful emoji which shows a smiling woman carrying a flag that says, &quot;Team Awesome&quot;"/>
          <p:cNvPicPr preferRelativeResize="0"/>
          <p:nvPr/>
        </p:nvPicPr>
        <p:blipFill>
          <a:blip r:embed="rId4">
            <a:alphaModFix/>
          </a:blip>
          <a:stretch>
            <a:fillRect/>
          </a:stretch>
        </p:blipFill>
        <p:spPr>
          <a:xfrm>
            <a:off x="3815750" y="4683600"/>
            <a:ext cx="2174400" cy="2174400"/>
          </a:xfrm>
          <a:prstGeom prst="rect">
            <a:avLst/>
          </a:prstGeom>
          <a:noFill/>
          <a:ln>
            <a:noFill/>
          </a:ln>
        </p:spPr>
      </p:pic>
      <p:grpSp>
        <p:nvGrpSpPr>
          <p:cNvPr id="2" name="Group 1" descr="Additional regional teams listed:&#10;Lower RGV in McAllen, Northeast Texas in Texarkana, Rural Capital which surrounds the city of Austin, Southeast Texas in Beaumont, Texoma in Bonham, and West Central Texas in Abilene">
            <a:extLst>
              <a:ext uri="{FF2B5EF4-FFF2-40B4-BE49-F238E27FC236}">
                <a16:creationId xmlns:a16="http://schemas.microsoft.com/office/drawing/2014/main" id="{D3461CC5-7499-460A-B1D9-C0934CC10D4C}"/>
              </a:ext>
            </a:extLst>
          </p:cNvPr>
          <p:cNvGrpSpPr/>
          <p:nvPr/>
        </p:nvGrpSpPr>
        <p:grpSpPr>
          <a:xfrm>
            <a:off x="9686650" y="1682182"/>
            <a:ext cx="2324100" cy="3828985"/>
            <a:chOff x="9615400" y="226636"/>
            <a:chExt cx="2324100" cy="3828985"/>
          </a:xfrm>
        </p:grpSpPr>
        <p:sp>
          <p:nvSpPr>
            <p:cNvPr id="182" name="Google Shape;182;p20"/>
            <p:cNvSpPr txBox="1"/>
            <p:nvPr/>
          </p:nvSpPr>
          <p:spPr>
            <a:xfrm>
              <a:off x="9615400" y="1501106"/>
              <a:ext cx="2324100" cy="2554515"/>
            </a:xfrm>
            <a:prstGeom prst="rect">
              <a:avLst/>
            </a:prstGeom>
            <a:solidFill>
              <a:schemeClr val="lt1"/>
            </a:solidFill>
            <a:ln>
              <a:noFill/>
            </a:ln>
          </p:spPr>
          <p:txBody>
            <a:bodyPr spcFirstLastPara="1" wrap="square" lIns="91425" tIns="91425" rIns="91425" bIns="91425" anchor="t" anchorCtr="0">
              <a:spAutoFit/>
            </a:bodyPr>
            <a:lstStyle/>
            <a:p>
              <a:pPr marL="457200" indent="-355600">
                <a:buSzPts val="2000"/>
                <a:buFont typeface="Calibri"/>
                <a:buChar char="●"/>
              </a:pPr>
              <a:r>
                <a:rPr lang="en-US" sz="2000" dirty="0">
                  <a:solidFill>
                    <a:schemeClr val="dk1"/>
                  </a:solidFill>
                  <a:latin typeface="Calibri"/>
                  <a:ea typeface="Calibri"/>
                  <a:cs typeface="Calibri"/>
                  <a:sym typeface="Calibri"/>
                </a:rPr>
                <a:t>Rural Capital</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Around Austin</a:t>
              </a:r>
              <a:endParaRPr dirty="0">
                <a:solidFill>
                  <a:srgbClr val="C00000"/>
                </a:solidFill>
                <a:latin typeface="Calibri"/>
                <a:ea typeface="Calibri"/>
                <a:cs typeface="Calibri"/>
                <a:sym typeface="Calibri"/>
              </a:endParaRPr>
            </a:p>
            <a:p>
              <a:pPr marL="457200" indent="-355600">
                <a:buSzPts val="2000"/>
                <a:buFont typeface="Calibri"/>
                <a:buChar char="●"/>
              </a:pPr>
              <a:r>
                <a:rPr lang="en-US" sz="2000" dirty="0">
                  <a:solidFill>
                    <a:schemeClr val="dk1"/>
                  </a:solidFill>
                  <a:latin typeface="Calibri"/>
                  <a:ea typeface="Calibri"/>
                  <a:cs typeface="Calibri"/>
                  <a:sym typeface="Calibri"/>
                </a:rPr>
                <a:t>SE Texas </a:t>
              </a:r>
              <a:br>
                <a:rPr lang="en-US" sz="2000" dirty="0">
                  <a:solidFill>
                    <a:schemeClr val="dk1"/>
                  </a:solidFill>
                  <a:latin typeface="Calibri"/>
                  <a:ea typeface="Calibri"/>
                  <a:cs typeface="Calibri"/>
                  <a:sym typeface="Calibri"/>
                </a:rPr>
              </a:br>
              <a:r>
                <a:rPr lang="en-US" sz="2000" dirty="0">
                  <a:solidFill>
                    <a:srgbClr val="C00000"/>
                  </a:solidFill>
                  <a:latin typeface="Calibri"/>
                  <a:ea typeface="Calibri"/>
                  <a:cs typeface="Calibri"/>
                  <a:sym typeface="Calibri"/>
                </a:rPr>
                <a:t>Beaumont</a:t>
              </a:r>
            </a:p>
            <a:p>
              <a:pPr marL="457200" indent="-355600">
                <a:buSzPts val="2000"/>
                <a:buFont typeface="Calibri"/>
                <a:buChar char="●"/>
              </a:pPr>
              <a:r>
                <a:rPr lang="en-US" sz="2000" dirty="0">
                  <a:latin typeface="Calibri"/>
                  <a:ea typeface="Calibri"/>
                  <a:cs typeface="Calibri"/>
                  <a:sym typeface="Calibri"/>
                </a:rPr>
                <a:t>Texoma</a:t>
              </a:r>
              <a:br>
                <a:rPr lang="en-US" sz="2000" dirty="0">
                  <a:latin typeface="Calibri"/>
                  <a:ea typeface="Calibri"/>
                  <a:cs typeface="Calibri"/>
                  <a:sym typeface="Calibri"/>
                </a:rPr>
              </a:br>
              <a:r>
                <a:rPr lang="en-US" dirty="0">
                  <a:solidFill>
                    <a:srgbClr val="C00000"/>
                  </a:solidFill>
                  <a:latin typeface="Calibri"/>
                  <a:ea typeface="Calibri"/>
                  <a:cs typeface="Calibri"/>
                  <a:sym typeface="Calibri"/>
                </a:rPr>
                <a:t>Bonham</a:t>
              </a:r>
              <a:endParaRPr dirty="0">
                <a:solidFill>
                  <a:srgbClr val="C00000"/>
                </a:solidFill>
                <a:latin typeface="Calibri"/>
                <a:ea typeface="Calibri"/>
                <a:cs typeface="Calibri"/>
                <a:sym typeface="Calibri"/>
              </a:endParaRPr>
            </a:p>
            <a:p>
              <a:pPr marL="457200" indent="-355600">
                <a:buSzPts val="2000"/>
                <a:buFont typeface="Calibri"/>
                <a:buChar char="●"/>
              </a:pPr>
              <a:r>
                <a:rPr lang="en-US" sz="2000" dirty="0">
                  <a:highlight>
                    <a:srgbClr val="FFFF00"/>
                  </a:highlight>
                  <a:latin typeface="Calibri"/>
                  <a:ea typeface="Calibri"/>
                  <a:cs typeface="Calibri"/>
                  <a:sym typeface="Calibri"/>
                </a:rPr>
                <a:t>West Central TX</a:t>
              </a:r>
              <a:br>
                <a:rPr lang="en-US" sz="2000" dirty="0">
                  <a:latin typeface="Calibri"/>
                  <a:ea typeface="Calibri"/>
                  <a:cs typeface="Calibri"/>
                  <a:sym typeface="Calibri"/>
                </a:rPr>
              </a:br>
              <a:r>
                <a:rPr lang="en-US" dirty="0">
                  <a:solidFill>
                    <a:srgbClr val="C00000"/>
                  </a:solidFill>
                  <a:latin typeface="Calibri"/>
                  <a:ea typeface="Calibri"/>
                  <a:cs typeface="Calibri"/>
                  <a:sym typeface="Calibri"/>
                </a:rPr>
                <a:t>Abilene</a:t>
              </a:r>
              <a:endParaRPr dirty="0">
                <a:solidFill>
                  <a:srgbClr val="C00000"/>
                </a:solidFill>
                <a:latin typeface="Calibri"/>
                <a:ea typeface="Calibri"/>
                <a:cs typeface="Calibri"/>
                <a:sym typeface="Calibri"/>
              </a:endParaRPr>
            </a:p>
          </p:txBody>
        </p:sp>
        <p:sp>
          <p:nvSpPr>
            <p:cNvPr id="185" name="Google Shape;185;p20"/>
            <p:cNvSpPr txBox="1"/>
            <p:nvPr/>
          </p:nvSpPr>
          <p:spPr>
            <a:xfrm>
              <a:off x="9615400" y="226636"/>
              <a:ext cx="2174400" cy="1354500"/>
            </a:xfrm>
            <a:prstGeom prst="rect">
              <a:avLst/>
            </a:prstGeom>
            <a:solidFill>
              <a:schemeClr val="lt1"/>
            </a:solidFill>
            <a:ln>
              <a:noFill/>
            </a:ln>
          </p:spPr>
          <p:txBody>
            <a:bodyPr spcFirstLastPara="1" wrap="square" lIns="91425" tIns="91425" rIns="91425" bIns="91425" anchor="t" anchorCtr="0">
              <a:spAutoFit/>
            </a:bodyPr>
            <a:lstStyle/>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Lower RGV</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McAllen</a:t>
              </a:r>
              <a:endParaRPr dirty="0">
                <a:solidFill>
                  <a:srgbClr val="C00000"/>
                </a:solidFill>
                <a:latin typeface="Calibri"/>
                <a:ea typeface="Calibri"/>
                <a:cs typeface="Calibri"/>
                <a:sym typeface="Calibri"/>
              </a:endParaRPr>
            </a:p>
            <a:p>
              <a:pPr marL="457200" indent="-355600">
                <a:buClr>
                  <a:schemeClr val="dk1"/>
                </a:buClr>
                <a:buSzPts val="2000"/>
                <a:buFont typeface="Calibri"/>
                <a:buChar char="●"/>
              </a:pPr>
              <a:r>
                <a:rPr lang="en-US" sz="2000" dirty="0">
                  <a:solidFill>
                    <a:schemeClr val="dk1"/>
                  </a:solidFill>
                  <a:highlight>
                    <a:srgbClr val="FFFF00"/>
                  </a:highlight>
                  <a:latin typeface="Calibri"/>
                  <a:ea typeface="Calibri"/>
                  <a:cs typeface="Calibri"/>
                  <a:sym typeface="Calibri"/>
                </a:rPr>
                <a:t>NE Texas</a:t>
              </a:r>
              <a:br>
                <a:rPr lang="en-US" sz="2000" dirty="0">
                  <a:solidFill>
                    <a:schemeClr val="dk1"/>
                  </a:solidFill>
                  <a:latin typeface="Calibri"/>
                  <a:ea typeface="Calibri"/>
                  <a:cs typeface="Calibri"/>
                  <a:sym typeface="Calibri"/>
                </a:rPr>
              </a:br>
              <a:r>
                <a:rPr lang="en-US" dirty="0">
                  <a:solidFill>
                    <a:srgbClr val="C00000"/>
                  </a:solidFill>
                  <a:latin typeface="Calibri"/>
                  <a:ea typeface="Calibri"/>
                  <a:cs typeface="Calibri"/>
                  <a:sym typeface="Calibri"/>
                </a:rPr>
                <a:t>Texarkana</a:t>
              </a:r>
              <a:endParaRPr dirty="0">
                <a:solidFill>
                  <a:srgbClr val="C00000"/>
                </a:solidFill>
                <a:latin typeface="Calibri"/>
                <a:ea typeface="Calibri"/>
                <a:cs typeface="Calibri"/>
                <a:sym typeface="Calibri"/>
              </a:endParaRPr>
            </a:p>
          </p:txBody>
        </p:sp>
      </p:grpSp>
      <p:sp>
        <p:nvSpPr>
          <p:cNvPr id="24" name="Rectangle 23">
            <a:extLst>
              <a:ext uri="{FF2B5EF4-FFF2-40B4-BE49-F238E27FC236}">
                <a16:creationId xmlns:a16="http://schemas.microsoft.com/office/drawing/2014/main" id="{58C3BE38-984C-4B64-94C8-6A715D45051F}"/>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97A8-6057-404A-820C-28DD7EEDDC93}"/>
              </a:ext>
            </a:extLst>
          </p:cNvPr>
          <p:cNvSpPr>
            <a:spLocks noGrp="1"/>
          </p:cNvSpPr>
          <p:nvPr>
            <p:ph type="title"/>
          </p:nvPr>
        </p:nvSpPr>
        <p:spPr>
          <a:xfrm>
            <a:off x="1141413" y="893928"/>
            <a:ext cx="9905998" cy="973540"/>
          </a:xfrm>
          <a:solidFill>
            <a:srgbClr val="F04732"/>
          </a:solidFill>
        </p:spPr>
        <p:txBody>
          <a:bodyPr>
            <a:normAutofit fontScale="90000"/>
          </a:bodyPr>
          <a:lstStyle/>
          <a:p>
            <a:pPr algn="ctr"/>
            <a:r>
              <a:rPr lang="en-US" b="1" dirty="0">
                <a:solidFill>
                  <a:schemeClr val="bg1"/>
                </a:solidFill>
              </a:rPr>
              <a:t>Important Considerations for Regional Teams</a:t>
            </a:r>
          </a:p>
        </p:txBody>
      </p:sp>
      <p:sp>
        <p:nvSpPr>
          <p:cNvPr id="4" name="Rectangle 3">
            <a:extLst>
              <a:ext uri="{FF2B5EF4-FFF2-40B4-BE49-F238E27FC236}">
                <a16:creationId xmlns:a16="http://schemas.microsoft.com/office/drawing/2014/main" id="{155EB33E-1C29-4C52-8538-47AAE20730F9}"/>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194;p21" descr="Text box indicating information about the regional teams, such as: they consist of Board employees, that have offices at the WFS offices as well as on campuses and they serve specific ISDs in their areas">
            <a:extLst>
              <a:ext uri="{FF2B5EF4-FFF2-40B4-BE49-F238E27FC236}">
                <a16:creationId xmlns:a16="http://schemas.microsoft.com/office/drawing/2014/main" id="{B8B3B415-2F6A-4DEC-B9A9-40DE4B7B827A}"/>
              </a:ext>
            </a:extLst>
          </p:cNvPr>
          <p:cNvPicPr preferRelativeResize="0"/>
          <p:nvPr/>
        </p:nvPicPr>
        <p:blipFill rotWithShape="1">
          <a:blip r:embed="rId2">
            <a:alphaModFix/>
          </a:blip>
          <a:srcRect r="6864"/>
          <a:stretch/>
        </p:blipFill>
        <p:spPr>
          <a:xfrm>
            <a:off x="1141413" y="2255750"/>
            <a:ext cx="8174624" cy="3902700"/>
          </a:xfrm>
          <a:prstGeom prst="rect">
            <a:avLst/>
          </a:prstGeom>
          <a:noFill/>
          <a:ln>
            <a:noFill/>
          </a:ln>
        </p:spPr>
      </p:pic>
      <p:pic>
        <p:nvPicPr>
          <p:cNvPr id="9" name="Google Shape;195;p21" descr="Playful image of a woman holding up a magnifying glass as if to inspect the content of this slide">
            <a:extLst>
              <a:ext uri="{FF2B5EF4-FFF2-40B4-BE49-F238E27FC236}">
                <a16:creationId xmlns:a16="http://schemas.microsoft.com/office/drawing/2014/main" id="{C1A22E15-5425-4DC5-9DE0-EB6308CA4987}"/>
              </a:ext>
            </a:extLst>
          </p:cNvPr>
          <p:cNvPicPr preferRelativeResize="0"/>
          <p:nvPr/>
        </p:nvPicPr>
        <p:blipFill>
          <a:blip r:embed="rId3">
            <a:alphaModFix/>
          </a:blip>
          <a:stretch>
            <a:fillRect/>
          </a:stretch>
        </p:blipFill>
        <p:spPr>
          <a:xfrm rot="2284116" flipH="1">
            <a:off x="8740333" y="2329234"/>
            <a:ext cx="2395607" cy="2395603"/>
          </a:xfrm>
          <a:prstGeom prst="rect">
            <a:avLst/>
          </a:prstGeom>
          <a:noFill/>
          <a:ln>
            <a:noFill/>
          </a:ln>
        </p:spPr>
      </p:pic>
    </p:spTree>
    <p:extLst>
      <p:ext uri="{BB962C8B-B14F-4D97-AF65-F5344CB8AC3E}">
        <p14:creationId xmlns:p14="http://schemas.microsoft.com/office/powerpoint/2010/main" val="1300246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52D0DF-A579-476A-806B-4DDD8045AF3E}"/>
              </a:ext>
              <a:ext uri="{C183D7F6-B498-43B3-948B-1728B52AA6E4}">
                <adec:decorative xmlns:adec="http://schemas.microsoft.com/office/drawing/2017/decorative" val="1"/>
              </a:ext>
            </a:extLst>
          </p:cNvPr>
          <p:cNvSpPr/>
          <p:nvPr/>
        </p:nvSpPr>
        <p:spPr>
          <a:xfrm>
            <a:off x="0" y="-10879"/>
            <a:ext cx="5736609" cy="68797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B3297C-9DE9-4E4E-B519-FC338656D67D}"/>
              </a:ext>
            </a:extLst>
          </p:cNvPr>
          <p:cNvSpPr>
            <a:spLocks noGrp="1"/>
          </p:cNvSpPr>
          <p:nvPr>
            <p:ph type="title" idx="4294967295"/>
          </p:nvPr>
        </p:nvSpPr>
        <p:spPr>
          <a:xfrm>
            <a:off x="1335933" y="99077"/>
            <a:ext cx="3064750"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chemeClr val="accent6"/>
                  </a:solidFill>
                  <a:prstDash val="solid"/>
                </a:ln>
                <a:solidFill>
                  <a:srgbClr val="7030A0"/>
                </a:solidFill>
                <a:effectLst>
                  <a:outerShdw dist="38100" dir="2700000" algn="bl" rotWithShape="0">
                    <a:schemeClr val="accent5"/>
                  </a:outerShdw>
                </a:effectLst>
                <a:uLnTx/>
                <a:uFillTx/>
                <a:latin typeface="+mn-lt"/>
                <a:ea typeface="+mn-ea"/>
                <a:cs typeface="+mn-cs"/>
              </a:rPr>
              <a:t>One Team</a:t>
            </a:r>
          </a:p>
        </p:txBody>
      </p:sp>
      <p:sp>
        <p:nvSpPr>
          <p:cNvPr id="8" name="Rectangle 7">
            <a:extLst>
              <a:ext uri="{FF2B5EF4-FFF2-40B4-BE49-F238E27FC236}">
                <a16:creationId xmlns:a16="http://schemas.microsoft.com/office/drawing/2014/main" id="{73D5049D-D186-4CB5-96AE-06FF2F747E8B}"/>
              </a:ext>
            </a:extLst>
          </p:cNvPr>
          <p:cNvSpPr/>
          <p:nvPr/>
        </p:nvSpPr>
        <p:spPr>
          <a:xfrm>
            <a:off x="1374309" y="772491"/>
            <a:ext cx="2987997" cy="923330"/>
          </a:xfrm>
          <a:prstGeom prst="rect">
            <a:avLst/>
          </a:prstGeom>
          <a:noFill/>
        </p:spPr>
        <p:txBody>
          <a:bodyPr wrap="none" lIns="91440" tIns="45720" rIns="91440" bIns="45720">
            <a:spAutoFit/>
          </a:bodyPr>
          <a:lstStyle/>
          <a:p>
            <a:pPr algn="ctr"/>
            <a:r>
              <a:rPr lang="en-US" sz="5400" b="1" cap="none" spc="0" dirty="0">
                <a:ln w="13462">
                  <a:solidFill>
                    <a:srgbClr val="7030A0"/>
                  </a:solidFill>
                  <a:prstDash val="solid"/>
                </a:ln>
                <a:solidFill>
                  <a:srgbClr val="92D050"/>
                </a:solidFill>
                <a:effectLst>
                  <a:outerShdw dist="38100" dir="2700000" algn="bl" rotWithShape="0">
                    <a:schemeClr val="accent5"/>
                  </a:outerShdw>
                </a:effectLst>
              </a:rPr>
              <a:t>Mentality</a:t>
            </a:r>
          </a:p>
        </p:txBody>
      </p:sp>
      <p:sp>
        <p:nvSpPr>
          <p:cNvPr id="11" name="TextBox 10">
            <a:extLst>
              <a:ext uri="{FF2B5EF4-FFF2-40B4-BE49-F238E27FC236}">
                <a16:creationId xmlns:a16="http://schemas.microsoft.com/office/drawing/2014/main" id="{BE87F4E9-F103-4408-A010-AED65985C874}"/>
              </a:ext>
            </a:extLst>
          </p:cNvPr>
          <p:cNvSpPr txBox="1"/>
          <p:nvPr/>
        </p:nvSpPr>
        <p:spPr>
          <a:xfrm>
            <a:off x="-34624" y="1660006"/>
            <a:ext cx="1626728" cy="830997"/>
          </a:xfrm>
          <a:prstGeom prst="rect">
            <a:avLst/>
          </a:prstGeom>
          <a:noFill/>
        </p:spPr>
        <p:txBody>
          <a:bodyPr wrap="none" rtlCol="0">
            <a:spAutoFit/>
          </a:bodyPr>
          <a:lstStyle/>
          <a:p>
            <a:pPr algn="ctr"/>
            <a:r>
              <a:rPr lang="en-US" sz="2400" dirty="0">
                <a:solidFill>
                  <a:srgbClr val="92D050"/>
                </a:solidFill>
              </a:rPr>
              <a:t>Resource</a:t>
            </a:r>
          </a:p>
          <a:p>
            <a:pPr algn="ctr"/>
            <a:r>
              <a:rPr lang="en-US" sz="2400" dirty="0">
                <a:solidFill>
                  <a:srgbClr val="92D050"/>
                </a:solidFill>
              </a:rPr>
              <a:t>Partnership</a:t>
            </a:r>
          </a:p>
        </p:txBody>
      </p:sp>
      <p:sp>
        <p:nvSpPr>
          <p:cNvPr id="5" name="TextBox 4">
            <a:extLst>
              <a:ext uri="{FF2B5EF4-FFF2-40B4-BE49-F238E27FC236}">
                <a16:creationId xmlns:a16="http://schemas.microsoft.com/office/drawing/2014/main" id="{765AEDD3-88AF-4951-89C8-DADFAAAECB4B}"/>
              </a:ext>
            </a:extLst>
          </p:cNvPr>
          <p:cNvSpPr txBox="1"/>
          <p:nvPr/>
        </p:nvSpPr>
        <p:spPr>
          <a:xfrm>
            <a:off x="4242033" y="1695821"/>
            <a:ext cx="1450782" cy="830997"/>
          </a:xfrm>
          <a:prstGeom prst="rect">
            <a:avLst/>
          </a:prstGeom>
          <a:noFill/>
        </p:spPr>
        <p:txBody>
          <a:bodyPr wrap="none" rtlCol="0">
            <a:spAutoFit/>
          </a:bodyPr>
          <a:lstStyle/>
          <a:p>
            <a:pPr algn="ctr"/>
            <a:r>
              <a:rPr lang="en-US" sz="2400" dirty="0">
                <a:solidFill>
                  <a:srgbClr val="92D050"/>
                </a:solidFill>
              </a:rPr>
              <a:t>Shared </a:t>
            </a:r>
          </a:p>
          <a:p>
            <a:pPr algn="ctr"/>
            <a:r>
              <a:rPr lang="en-US" sz="2400" dirty="0">
                <a:solidFill>
                  <a:srgbClr val="92D050"/>
                </a:solidFill>
              </a:rPr>
              <a:t>Resources</a:t>
            </a:r>
          </a:p>
        </p:txBody>
      </p:sp>
      <p:pic>
        <p:nvPicPr>
          <p:cNvPr id="13" name="Picture 12" descr="an emoji is holding up cheering pom poms and the graphic reads team work">
            <a:extLst>
              <a:ext uri="{FF2B5EF4-FFF2-40B4-BE49-F238E27FC236}">
                <a16:creationId xmlns:a16="http://schemas.microsoft.com/office/drawing/2014/main" id="{F3DBA097-F357-4F6D-8DA5-EA7B326F9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176" y="2418760"/>
            <a:ext cx="3486256" cy="3486256"/>
          </a:xfrm>
          <a:prstGeom prst="rect">
            <a:avLst/>
          </a:prstGeom>
        </p:spPr>
      </p:pic>
      <p:sp>
        <p:nvSpPr>
          <p:cNvPr id="12" name="TextBox 11">
            <a:extLst>
              <a:ext uri="{FF2B5EF4-FFF2-40B4-BE49-F238E27FC236}">
                <a16:creationId xmlns:a16="http://schemas.microsoft.com/office/drawing/2014/main" id="{CB6E4564-01ED-465E-A697-BFCAC45298FF}"/>
              </a:ext>
            </a:extLst>
          </p:cNvPr>
          <p:cNvSpPr txBox="1"/>
          <p:nvPr/>
        </p:nvSpPr>
        <p:spPr>
          <a:xfrm>
            <a:off x="0" y="5927926"/>
            <a:ext cx="1865062" cy="830997"/>
          </a:xfrm>
          <a:prstGeom prst="rect">
            <a:avLst/>
          </a:prstGeom>
          <a:noFill/>
        </p:spPr>
        <p:txBody>
          <a:bodyPr wrap="none" rtlCol="0">
            <a:spAutoFit/>
          </a:bodyPr>
          <a:lstStyle/>
          <a:p>
            <a:pPr algn="ctr"/>
            <a:r>
              <a:rPr lang="en-US" sz="2400" dirty="0">
                <a:solidFill>
                  <a:srgbClr val="92D050"/>
                </a:solidFill>
              </a:rPr>
              <a:t>Support &amp;</a:t>
            </a:r>
          </a:p>
          <a:p>
            <a:pPr algn="ctr"/>
            <a:r>
              <a:rPr lang="en-US" sz="2400" dirty="0">
                <a:solidFill>
                  <a:srgbClr val="92D050"/>
                </a:solidFill>
              </a:rPr>
              <a:t>Collaboration</a:t>
            </a:r>
          </a:p>
        </p:txBody>
      </p:sp>
      <p:sp>
        <p:nvSpPr>
          <p:cNvPr id="10" name="TextBox 9">
            <a:extLst>
              <a:ext uri="{FF2B5EF4-FFF2-40B4-BE49-F238E27FC236}">
                <a16:creationId xmlns:a16="http://schemas.microsoft.com/office/drawing/2014/main" id="{E588A850-6DE2-4F70-83C7-50FDD08C58F6}"/>
              </a:ext>
            </a:extLst>
          </p:cNvPr>
          <p:cNvSpPr txBox="1"/>
          <p:nvPr/>
        </p:nvSpPr>
        <p:spPr>
          <a:xfrm>
            <a:off x="3828843" y="6011315"/>
            <a:ext cx="1907766" cy="830997"/>
          </a:xfrm>
          <a:prstGeom prst="rect">
            <a:avLst/>
          </a:prstGeom>
          <a:noFill/>
        </p:spPr>
        <p:txBody>
          <a:bodyPr wrap="none" rtlCol="0">
            <a:spAutoFit/>
          </a:bodyPr>
          <a:lstStyle/>
          <a:p>
            <a:pPr algn="ctr"/>
            <a:r>
              <a:rPr lang="en-US" sz="2400" dirty="0">
                <a:solidFill>
                  <a:srgbClr val="92D050"/>
                </a:solidFill>
              </a:rPr>
              <a:t>Shared </a:t>
            </a:r>
          </a:p>
          <a:p>
            <a:pPr algn="ctr"/>
            <a:r>
              <a:rPr lang="en-US" sz="2400" dirty="0">
                <a:solidFill>
                  <a:srgbClr val="92D050"/>
                </a:solidFill>
              </a:rPr>
              <a:t>Best Practices</a:t>
            </a:r>
          </a:p>
        </p:txBody>
      </p:sp>
      <p:sp>
        <p:nvSpPr>
          <p:cNvPr id="7" name="Content Placeholder 8">
            <a:extLst>
              <a:ext uri="{FF2B5EF4-FFF2-40B4-BE49-F238E27FC236}">
                <a16:creationId xmlns:a16="http://schemas.microsoft.com/office/drawing/2014/main" id="{6865C72D-BA38-4BD5-8C11-C84B1CD7ADE0}"/>
              </a:ext>
            </a:extLst>
          </p:cNvPr>
          <p:cNvSpPr txBox="1">
            <a:spLocks/>
          </p:cNvSpPr>
          <p:nvPr/>
        </p:nvSpPr>
        <p:spPr>
          <a:xfrm>
            <a:off x="6455393" y="773172"/>
            <a:ext cx="5274527" cy="55924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spcBef>
                <a:spcPts val="0"/>
              </a:spcBef>
              <a:buClr>
                <a:schemeClr val="accent1">
                  <a:lumMod val="75000"/>
                </a:schemeClr>
              </a:buClr>
            </a:pPr>
            <a:r>
              <a:rPr lang="en-US" sz="4000" dirty="0"/>
              <a:t>Work with: </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Students &amp; Parents</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Teachers &amp; Counselors</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Foster Youth</a:t>
            </a:r>
          </a:p>
          <a:p>
            <a:pPr marL="395288" indent="-395288">
              <a:lnSpc>
                <a:spcPct val="110000"/>
              </a:lnSpc>
              <a:spcBef>
                <a:spcPts val="0"/>
              </a:spcBef>
              <a:spcAft>
                <a:spcPts val="600"/>
              </a:spcAft>
            </a:pPr>
            <a:r>
              <a:rPr lang="en-US" sz="4000" dirty="0"/>
              <a:t>We provide</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Resources</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Tools</a:t>
            </a:r>
          </a:p>
          <a:p>
            <a:pPr marL="1198562" lvl="1" indent="-571500">
              <a:lnSpc>
                <a:spcPct val="110000"/>
              </a:lnSpc>
              <a:spcBef>
                <a:spcPts val="0"/>
              </a:spcBef>
              <a:spcAft>
                <a:spcPts val="600"/>
              </a:spcAft>
              <a:buClr>
                <a:schemeClr val="accent1"/>
              </a:buClr>
              <a:buFont typeface="Courier New" panose="02070309020205020404" pitchFamily="49" charset="0"/>
              <a:buChar char="o"/>
            </a:pPr>
            <a:r>
              <a:rPr lang="en-US" sz="3200" dirty="0"/>
              <a:t>Services</a:t>
            </a:r>
          </a:p>
          <a:p>
            <a:pPr marL="457200" indent="-287338">
              <a:lnSpc>
                <a:spcPct val="110000"/>
              </a:lnSpc>
              <a:spcBef>
                <a:spcPts val="0"/>
              </a:spcBef>
              <a:spcAft>
                <a:spcPts val="600"/>
              </a:spcAft>
              <a:buClr>
                <a:schemeClr val="accent1">
                  <a:lumMod val="75000"/>
                </a:schemeClr>
              </a:buClr>
            </a:pPr>
            <a:r>
              <a:rPr lang="en-US" sz="4000" dirty="0"/>
              <a:t>Wear a lot of hats </a:t>
            </a:r>
          </a:p>
        </p:txBody>
      </p:sp>
    </p:spTree>
    <p:extLst>
      <p:ext uri="{BB962C8B-B14F-4D97-AF65-F5344CB8AC3E}">
        <p14:creationId xmlns:p14="http://schemas.microsoft.com/office/powerpoint/2010/main" val="1498032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3"/>
          <p:cNvSpPr txBox="1">
            <a:spLocks noGrp="1"/>
          </p:cNvSpPr>
          <p:nvPr>
            <p:ph type="title" idx="4294967295"/>
          </p:nvPr>
        </p:nvSpPr>
        <p:spPr>
          <a:xfrm>
            <a:off x="2713650" y="435283"/>
            <a:ext cx="6764700" cy="73863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Calibri"/>
                <a:ea typeface="Calibri"/>
                <a:cs typeface="Calibri"/>
                <a:sym typeface="Calibri"/>
              </a:rPr>
              <a:t>What We Provide: A Brief Summary</a:t>
            </a:r>
          </a:p>
        </p:txBody>
      </p:sp>
      <p:pic>
        <p:nvPicPr>
          <p:cNvPr id="294" name="Google Shape;294;p33" descr="Student searches through the Reality Check website to complete an assignment"/>
          <p:cNvPicPr preferRelativeResize="0"/>
          <p:nvPr/>
        </p:nvPicPr>
        <p:blipFill>
          <a:blip r:embed="rId3">
            <a:alphaModFix/>
          </a:blip>
          <a:stretch>
            <a:fillRect/>
          </a:stretch>
        </p:blipFill>
        <p:spPr>
          <a:xfrm>
            <a:off x="0" y="-3000"/>
            <a:ext cx="2428071" cy="1615200"/>
          </a:xfrm>
          <a:prstGeom prst="rect">
            <a:avLst/>
          </a:prstGeom>
          <a:noFill/>
          <a:ln>
            <a:noFill/>
          </a:ln>
        </p:spPr>
      </p:pic>
      <p:pic>
        <p:nvPicPr>
          <p:cNvPr id="295" name="Google Shape;295;p33" descr="Student at a career fair poses with a character board to try on a career"/>
          <p:cNvPicPr preferRelativeResize="0"/>
          <p:nvPr/>
        </p:nvPicPr>
        <p:blipFill rotWithShape="1">
          <a:blip r:embed="rId4">
            <a:alphaModFix/>
          </a:blip>
          <a:srcRect l="10578"/>
          <a:stretch/>
        </p:blipFill>
        <p:spPr>
          <a:xfrm flipH="1">
            <a:off x="0" y="1649275"/>
            <a:ext cx="2202125" cy="2844125"/>
          </a:xfrm>
          <a:prstGeom prst="rect">
            <a:avLst/>
          </a:prstGeom>
          <a:noFill/>
          <a:ln>
            <a:noFill/>
          </a:ln>
        </p:spPr>
      </p:pic>
      <p:pic>
        <p:nvPicPr>
          <p:cNvPr id="291" name="Google Shape;291;p33" descr="Group of teachers posing for the camera at a professional development session. They are holding up poster-sized images of characters representing different careers with the heads missing and they have placed their own heads above the characters"/>
          <p:cNvPicPr preferRelativeResize="0"/>
          <p:nvPr/>
        </p:nvPicPr>
        <p:blipFill rotWithShape="1">
          <a:blip r:embed="rId5">
            <a:alphaModFix/>
          </a:blip>
          <a:srcRect r="20464"/>
          <a:stretch/>
        </p:blipFill>
        <p:spPr>
          <a:xfrm>
            <a:off x="83" y="4530475"/>
            <a:ext cx="3149517" cy="2327525"/>
          </a:xfrm>
          <a:prstGeom prst="rect">
            <a:avLst/>
          </a:prstGeom>
          <a:noFill/>
          <a:ln>
            <a:noFill/>
          </a:ln>
        </p:spPr>
      </p:pic>
      <p:sp>
        <p:nvSpPr>
          <p:cNvPr id="288" name="Google Shape;288;p33"/>
          <p:cNvSpPr txBox="1"/>
          <p:nvPr/>
        </p:nvSpPr>
        <p:spPr>
          <a:xfrm>
            <a:off x="3773368" y="1173916"/>
            <a:ext cx="4956600" cy="2770500"/>
          </a:xfrm>
          <a:prstGeom prst="rect">
            <a:avLst/>
          </a:prstGeom>
          <a:noFill/>
          <a:ln>
            <a:noFill/>
          </a:ln>
        </p:spPr>
        <p:txBody>
          <a:bodyPr spcFirstLastPara="1" wrap="square" lIns="91425" tIns="91425" rIns="91425" bIns="91425" anchor="t" anchorCtr="0">
            <a:spAutoFit/>
          </a:bodyPr>
          <a:lstStyle/>
          <a:p>
            <a:pPr marL="457200" indent="-266700">
              <a:buSzPts val="2400"/>
              <a:buFont typeface="Calibri"/>
              <a:buChar char="●"/>
            </a:pPr>
            <a:r>
              <a:rPr lang="en-US" sz="2400" dirty="0">
                <a:latin typeface="Calibri"/>
                <a:ea typeface="Calibri"/>
                <a:cs typeface="Calibri"/>
                <a:sym typeface="Calibri"/>
              </a:rPr>
              <a:t>Labor Market Data Sharing</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Career Exploration Services</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Career Development Services</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Professional Development</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Job Fair Participation/Coordination</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WBL Opportunities</a:t>
            </a:r>
            <a:endParaRPr sz="2400" dirty="0">
              <a:latin typeface="Calibri"/>
              <a:ea typeface="Calibri"/>
              <a:cs typeface="Calibri"/>
              <a:sym typeface="Calibri"/>
            </a:endParaRPr>
          </a:p>
          <a:p>
            <a:pPr marL="457200" indent="-266700">
              <a:buSzPts val="2400"/>
              <a:buFont typeface="Calibri"/>
              <a:buChar char="●"/>
            </a:pPr>
            <a:r>
              <a:rPr lang="en-US" sz="2400" dirty="0">
                <a:latin typeface="Calibri"/>
                <a:ea typeface="Calibri"/>
                <a:cs typeface="Calibri"/>
                <a:sym typeface="Calibri"/>
              </a:rPr>
              <a:t>Partnership/Network Building</a:t>
            </a:r>
            <a:endParaRPr sz="2400" dirty="0">
              <a:latin typeface="Calibri"/>
              <a:ea typeface="Calibri"/>
              <a:cs typeface="Calibri"/>
              <a:sym typeface="Calibri"/>
            </a:endParaRPr>
          </a:p>
        </p:txBody>
      </p:sp>
      <p:pic>
        <p:nvPicPr>
          <p:cNvPr id="289" name="Google Shape;289;p33" descr="Image showing a woman with an enlarged hand holding up a small pipe meant to connect two larger pipes and the larger pipe to her left is labeled &quot;Talent&quot;"/>
          <p:cNvPicPr preferRelativeResize="0"/>
          <p:nvPr/>
        </p:nvPicPr>
        <p:blipFill rotWithShape="1">
          <a:blip r:embed="rId6">
            <a:alphaModFix/>
          </a:blip>
          <a:srcRect l="3131" r="7646"/>
          <a:stretch/>
        </p:blipFill>
        <p:spPr>
          <a:xfrm>
            <a:off x="4132950" y="4463972"/>
            <a:ext cx="3926100" cy="2394028"/>
          </a:xfrm>
          <a:prstGeom prst="rect">
            <a:avLst/>
          </a:prstGeom>
          <a:noFill/>
          <a:ln>
            <a:noFill/>
          </a:ln>
        </p:spPr>
      </p:pic>
      <p:pic>
        <p:nvPicPr>
          <p:cNvPr id="292" name="Google Shape;292;p33" descr="Two students shake hands as they practice mock interviews with one another"/>
          <p:cNvPicPr preferRelativeResize="0"/>
          <p:nvPr/>
        </p:nvPicPr>
        <p:blipFill>
          <a:blip r:embed="rId7">
            <a:alphaModFix/>
          </a:blip>
          <a:stretch>
            <a:fillRect/>
          </a:stretch>
        </p:blipFill>
        <p:spPr>
          <a:xfrm>
            <a:off x="10485834" y="0"/>
            <a:ext cx="1706166" cy="1930000"/>
          </a:xfrm>
          <a:prstGeom prst="rect">
            <a:avLst/>
          </a:prstGeom>
          <a:noFill/>
          <a:ln>
            <a:noFill/>
          </a:ln>
        </p:spPr>
      </p:pic>
      <p:pic>
        <p:nvPicPr>
          <p:cNvPr id="293" name="Google Shape;293;p33" descr="A student uses career check to complete a worksheet provided by the Education Outreach team"/>
          <p:cNvPicPr preferRelativeResize="0"/>
          <p:nvPr/>
        </p:nvPicPr>
        <p:blipFill rotWithShape="1">
          <a:blip r:embed="rId8">
            <a:alphaModFix/>
          </a:blip>
          <a:srcRect r="42183"/>
          <a:stretch/>
        </p:blipFill>
        <p:spPr>
          <a:xfrm>
            <a:off x="10301212" y="1955874"/>
            <a:ext cx="1890788" cy="2452700"/>
          </a:xfrm>
          <a:prstGeom prst="rect">
            <a:avLst/>
          </a:prstGeom>
          <a:noFill/>
          <a:ln>
            <a:noFill/>
          </a:ln>
        </p:spPr>
      </p:pic>
      <p:pic>
        <p:nvPicPr>
          <p:cNvPr id="290" name="Google Shape;290;p33" descr="Photo of two students playing with a large Jenga tower"/>
          <p:cNvPicPr preferRelativeResize="0"/>
          <p:nvPr/>
        </p:nvPicPr>
        <p:blipFill>
          <a:blip r:embed="rId9">
            <a:alphaModFix/>
          </a:blip>
          <a:stretch>
            <a:fillRect/>
          </a:stretch>
        </p:blipFill>
        <p:spPr>
          <a:xfrm>
            <a:off x="9811545" y="4463972"/>
            <a:ext cx="2388789" cy="23940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47F258-7908-4179-9C16-CD3D34874B30}"/>
              </a:ext>
            </a:extLst>
          </p:cNvPr>
          <p:cNvSpPr>
            <a:spLocks noGrp="1"/>
          </p:cNvSpPr>
          <p:nvPr>
            <p:ph type="title" idx="4294967295"/>
          </p:nvPr>
        </p:nvSpPr>
        <p:spPr>
          <a:xfrm>
            <a:off x="46212" y="1305341"/>
            <a:ext cx="6881099" cy="42473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mn-lt"/>
                <a:ea typeface="+mn-ea"/>
                <a:cs typeface="+mn-cs"/>
              </a:rPr>
              <a:t>Let’s Talk About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mn-lt"/>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mn-lt"/>
                <a:ea typeface="+mn-ea"/>
                <a:cs typeface="+mn-cs"/>
              </a:rPr>
              <a:t>The Impact of our Teams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mn-lt"/>
                <a:ea typeface="+mn-ea"/>
                <a:cs typeface="+mn-cs"/>
              </a:rPr>
              <a:t>In the Past 2 Years</a:t>
            </a:r>
          </a:p>
        </p:txBody>
      </p:sp>
      <p:pic>
        <p:nvPicPr>
          <p:cNvPr id="5" name="Picture 4" descr="A sign with a person's face on it staring at an arrow that is running out of a graph. The graphic reads: off the charts">
            <a:extLst>
              <a:ext uri="{FF2B5EF4-FFF2-40B4-BE49-F238E27FC236}">
                <a16:creationId xmlns:a16="http://schemas.microsoft.com/office/drawing/2014/main" id="{ED484281-EB1C-4043-91E5-651429B4F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311" y="1060190"/>
            <a:ext cx="4737619" cy="4737619"/>
          </a:xfrm>
          <a:prstGeom prst="rect">
            <a:avLst/>
          </a:prstGeom>
        </p:spPr>
      </p:pic>
      <p:sp>
        <p:nvSpPr>
          <p:cNvPr id="6" name="Rectangle 5">
            <a:extLst>
              <a:ext uri="{FF2B5EF4-FFF2-40B4-BE49-F238E27FC236}">
                <a16:creationId xmlns:a16="http://schemas.microsoft.com/office/drawing/2014/main" id="{7AC8C02E-F640-47CA-A8A3-2F5923A051D4}"/>
              </a:ext>
              <a:ext uri="{C183D7F6-B498-43B3-948B-1728B52AA6E4}">
                <adec:decorative xmlns:adec="http://schemas.microsoft.com/office/drawing/2017/decorative" val="1"/>
              </a:ext>
            </a:extLst>
          </p:cNvPr>
          <p:cNvSpPr/>
          <p:nvPr/>
        </p:nvSpPr>
        <p:spPr>
          <a:xfrm>
            <a:off x="0" y="0"/>
            <a:ext cx="12192000" cy="6858000"/>
          </a:xfrm>
          <a:prstGeom prst="rect">
            <a:avLst/>
          </a:prstGeom>
          <a:noFill/>
          <a:ln w="3810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57424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FIVE.pptx" id="{928531FE-40B6-4895-993A-83D26AA1E005}" vid="{C99C5ABD-1620-4AD2-A38C-62625556F3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16431</TotalTime>
  <Words>996</Words>
  <Application>Microsoft Office PowerPoint</Application>
  <PresentationFormat>Widescreen</PresentationFormat>
  <Paragraphs>151</Paragraphs>
  <Slides>36</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Calibri Light</vt:lpstr>
      <vt:lpstr>Century Gothic</vt:lpstr>
      <vt:lpstr>Courier New</vt:lpstr>
      <vt:lpstr>Garamond</vt:lpstr>
      <vt:lpstr>Wingdings</vt:lpstr>
      <vt:lpstr>Office Theme</vt:lpstr>
      <vt:lpstr>SavonVTI</vt:lpstr>
      <vt:lpstr>Education Outreach  Services  From twc</vt:lpstr>
      <vt:lpstr>Workforce Career And Education Outreach Specialists</vt:lpstr>
      <vt:lpstr>Circa May 2019</vt:lpstr>
      <vt:lpstr>7 Regional Workforce Specialist Teams</vt:lpstr>
      <vt:lpstr>Regional Teams Breakdown</vt:lpstr>
      <vt:lpstr>Important Considerations for Regional Teams</vt:lpstr>
      <vt:lpstr>One Team</vt:lpstr>
      <vt:lpstr>What We Provide: A Brief Summary</vt:lpstr>
      <vt:lpstr>Let’s Talk About Data  &amp; The Impact of our Teams In the Past 2 Years</vt:lpstr>
      <vt:lpstr>Total Sessions Provided</vt:lpstr>
      <vt:lpstr>Presentations to Partners</vt:lpstr>
      <vt:lpstr>Postsecondary Options</vt:lpstr>
      <vt:lpstr>Apprenticeships</vt:lpstr>
      <vt:lpstr>Career Readiness Workshops</vt:lpstr>
      <vt:lpstr>One-on-One Meetings</vt:lpstr>
      <vt:lpstr>Overall attendance</vt:lpstr>
      <vt:lpstr>Total Engagements</vt:lpstr>
      <vt:lpstr>Take a look at us in action</vt:lpstr>
      <vt:lpstr>Borderplex</vt:lpstr>
      <vt:lpstr>Borderplex 1</vt:lpstr>
      <vt:lpstr>Borderplex 2</vt:lpstr>
      <vt:lpstr>Capital Area</vt:lpstr>
      <vt:lpstr>Capital Area 2</vt:lpstr>
      <vt:lpstr>Lower Rio Grande Valley</vt:lpstr>
      <vt:lpstr>Lower Rio Grande Valley 2</vt:lpstr>
      <vt:lpstr>Lower Rio Grande Valley 3</vt:lpstr>
      <vt:lpstr>West Central Texas</vt:lpstr>
      <vt:lpstr>Our Team Covers the State</vt:lpstr>
      <vt:lpstr>We’re creating</vt:lpstr>
      <vt:lpstr>https://tinyurl.com/TWCpubs </vt:lpstr>
      <vt:lpstr>Financial Resources and Planning  Beyond High School</vt:lpstr>
      <vt:lpstr>Works in Progress</vt:lpstr>
      <vt:lpstr>We Share the Content &amp; Files</vt:lpstr>
      <vt:lpstr>Contact Information</vt:lpstr>
      <vt:lpstr>My Question for YOU</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Knight,Lorena M</dc:creator>
  <cp:lastModifiedBy>Alvis,Carrie L</cp:lastModifiedBy>
  <cp:revision>232</cp:revision>
  <dcterms:created xsi:type="dcterms:W3CDTF">2018-07-06T15:51:41Z</dcterms:created>
  <dcterms:modified xsi:type="dcterms:W3CDTF">2021-09-10T21:15:16Z</dcterms:modified>
</cp:coreProperties>
</file>