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4"/>
    <p:sldMasterId id="2147483735" r:id="rId5"/>
    <p:sldMasterId id="2147483782" r:id="rId6"/>
  </p:sldMasterIdLst>
  <p:notesMasterIdLst>
    <p:notesMasterId r:id="rId32"/>
  </p:notesMasterIdLst>
  <p:sldIdLst>
    <p:sldId id="267" r:id="rId7"/>
    <p:sldId id="395" r:id="rId8"/>
    <p:sldId id="307" r:id="rId9"/>
    <p:sldId id="2387" r:id="rId10"/>
    <p:sldId id="2386" r:id="rId11"/>
    <p:sldId id="417" r:id="rId12"/>
    <p:sldId id="435" r:id="rId13"/>
    <p:sldId id="2383" r:id="rId14"/>
    <p:sldId id="436" r:id="rId15"/>
    <p:sldId id="2385" r:id="rId16"/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384" r:id="rId28"/>
    <p:sldId id="308" r:id="rId29"/>
    <p:sldId id="434" r:id="rId30"/>
    <p:sldId id="42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DEE2EE"/>
    <a:srgbClr val="85C645"/>
    <a:srgbClr val="005179"/>
    <a:srgbClr val="444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EC911F-9D12-2D34-21E1-E72EAC5E9F2D}" v="206" dt="2021-11-30T16:15:37.680"/>
    <p1510:client id="{2734756D-7FC6-49A1-B734-77F94E447CAB}" v="161" dt="2021-11-30T23:02:37.648"/>
    <p1510:client id="{3EF9A405-A53B-D814-52EE-6A450D2EDDEF}" v="2" dt="2021-11-30T22:58:23.561"/>
    <p1510:client id="{5606C252-820A-AEBA-725F-0AEC4DDA1405}" v="61" dt="2021-11-30T16:03:25.193"/>
    <p1510:client id="{CC0D6285-1D95-4C60-B7B9-A7EAE1D93F77}" v="45" dt="2021-11-30T15:59:56.7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75" autoAdjust="0"/>
    <p:restoredTop sz="94653" autoAdjust="0"/>
  </p:normalViewPr>
  <p:slideViewPr>
    <p:cSldViewPr snapToGrid="0">
      <p:cViewPr varScale="1">
        <p:scale>
          <a:sx n="81" d="100"/>
          <a:sy n="81" d="100"/>
        </p:scale>
        <p:origin x="336" y="62"/>
      </p:cViewPr>
      <p:guideLst/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DF00A-EE33-4E49-A01C-118C2B9DE026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FC57D-BE27-4F49-A912-BDAE8038F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42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FC57D-BE27-4F49-A912-BDAE8038FA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75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23046169e_0_6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d23046169e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23046169e_0_4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d23046169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d23046169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d23046169e_0_5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23046169e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d23046169e_0_4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d23046169e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d23046169e_0_19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d23046169e_0_20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d23046169e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FC57D-BE27-4F49-A912-BDAE8038FA4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19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FC57D-BE27-4F49-A912-BDAE8038FA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94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FC57D-BE27-4F49-A912-BDAE8038FA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6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d2304616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d23046169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23046169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23046169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00e0b4a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400e0b4a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Collage of Texas cities.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88824" cy="68676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1" y="2590078"/>
            <a:ext cx="9052560" cy="1660332"/>
          </a:xfrm>
          <a:prstGeom prst="rect">
            <a:avLst/>
          </a:prstGeom>
          <a:solidFill>
            <a:srgbClr val="005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82099" y="2590078"/>
            <a:ext cx="300532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" y="2733709"/>
            <a:ext cx="8691106" cy="1373070"/>
          </a:xfrm>
        </p:spPr>
        <p:txBody>
          <a:bodyPr anchor="b">
            <a:noAutofit/>
          </a:bodyPr>
          <a:lstStyle>
            <a:lvl1pPr algn="r">
              <a:defRPr sz="5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8324" y="4394039"/>
            <a:ext cx="6986131" cy="1117687"/>
          </a:xfrm>
          <a:solidFill>
            <a:srgbClr val="85C645"/>
          </a:solidFill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0981" y="5936187"/>
            <a:ext cx="2743200" cy="464613"/>
          </a:xfrm>
          <a:solidFill>
            <a:schemeClr val="bg2">
              <a:lumMod val="25000"/>
            </a:schemeClr>
          </a:solidFill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D9DFADAC-8F53-4D67-A11D-0F34BEDE0714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45713"/>
            <a:ext cx="6870660" cy="455087"/>
          </a:xfrm>
          <a:solidFill>
            <a:schemeClr val="bg2">
              <a:lumMod val="25000"/>
            </a:schemeClr>
          </a:solidFill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"/>
          </p:nvPr>
        </p:nvSpPr>
        <p:spPr>
          <a:xfrm>
            <a:off x="9255125" y="2705100"/>
            <a:ext cx="2841625" cy="1401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800" dirty="0" smtClean="0"/>
            </a:lvl1pPr>
            <a:lvl2pPr marL="457200" indent="0">
              <a:buFontTx/>
              <a:buNone/>
              <a:defRPr lang="en-US" dirty="0" smtClean="0"/>
            </a:lvl2pPr>
            <a:lvl3pPr marL="914400" indent="0">
              <a:buFontTx/>
              <a:buNone/>
              <a:defRPr lang="en-US" dirty="0" smtClean="0"/>
            </a:lvl3pPr>
            <a:lvl4pPr marL="1371600" indent="0">
              <a:buFontTx/>
              <a:buNone/>
              <a:defRPr lang="en-US" dirty="0" smtClean="0"/>
            </a:lvl4pPr>
            <a:lvl5pPr marL="1828800" indent="0">
              <a:buFontTx/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Rectangle 29" descr="Decorative box"/>
          <p:cNvSpPr/>
          <p:nvPr userDrawn="1"/>
        </p:nvSpPr>
        <p:spPr>
          <a:xfrm>
            <a:off x="708894" y="4390347"/>
            <a:ext cx="1129429" cy="1117687"/>
          </a:xfrm>
          <a:prstGeom prst="rect">
            <a:avLst/>
          </a:prstGeom>
          <a:solidFill>
            <a:srgbClr val="85C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TWC logo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517" y="4501041"/>
            <a:ext cx="952941" cy="91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24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ltGray">
          <a:xfrm>
            <a:off x="0" y="115410"/>
            <a:ext cx="5211192" cy="6649373"/>
          </a:xfrm>
          <a:prstGeom prst="rect">
            <a:avLst/>
          </a:prstGeom>
          <a:solidFill>
            <a:srgbClr val="005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1" y="753227"/>
            <a:ext cx="5015698" cy="2984272"/>
          </a:xfrm>
        </p:spPr>
        <p:txBody>
          <a:bodyPr anchor="ctr">
            <a:noAutofit/>
          </a:bodyPr>
          <a:lstStyle>
            <a:lvl1pPr>
              <a:defRPr lang="en-US" sz="52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580" y="115410"/>
            <a:ext cx="6604987" cy="6649373"/>
          </a:xfrm>
        </p:spPr>
        <p:txBody>
          <a:bodyPr>
            <a:no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37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005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" y="753228"/>
            <a:ext cx="10132255" cy="108093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5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  <a:solidFill>
            <a:srgbClr val="85C645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98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rgbClr val="005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6" y="4567986"/>
            <a:ext cx="10113206" cy="718389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5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5293408"/>
            <a:ext cx="9791699" cy="622971"/>
          </a:xfrm>
          <a:solidFill>
            <a:srgbClr val="85C645"/>
          </a:solidFill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66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rgbClr val="005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126" y="4711614"/>
            <a:ext cx="10056056" cy="1097280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06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rgbClr val="005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  <a:solidFill>
            <a:srgbClr val="85C645"/>
          </a:solidFill>
        </p:spPr>
        <p:txBody>
          <a:bodyPr anchor="ctr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7744" y="4711614"/>
            <a:ext cx="10058400" cy="1097280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030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rgbClr val="85C64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4567987"/>
            <a:ext cx="10122731" cy="834538"/>
          </a:xfrm>
        </p:spPr>
        <p:txBody>
          <a:bodyPr anchor="b">
            <a:noAutofit/>
          </a:bodyPr>
          <a:lstStyle>
            <a:lvl1pPr>
              <a:defRPr lang="en-US" sz="52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414449"/>
            <a:ext cx="9613862" cy="502255"/>
          </a:xfrm>
          <a:solidFill>
            <a:srgbClr val="005179"/>
          </a:solidFill>
        </p:spPr>
        <p:txBody>
          <a:bodyPr anchor="ctr">
            <a:no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67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005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00025" y="753228"/>
            <a:ext cx="10094157" cy="1080938"/>
          </a:xfrm>
        </p:spPr>
        <p:txBody>
          <a:bodyPr>
            <a:noAutofit/>
          </a:bodyPr>
          <a:lstStyle>
            <a:lvl1pPr>
              <a:defRPr lang="en-US" sz="52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079698"/>
            <a:ext cx="3070034" cy="942974"/>
          </a:xfrm>
          <a:solidFill>
            <a:srgbClr val="85C645"/>
          </a:solidFill>
          <a:effectLst/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089222"/>
            <a:ext cx="3063240" cy="933449"/>
          </a:xfrm>
          <a:solidFill>
            <a:srgbClr val="85C645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800" b="1" dirty="0" smtClean="0"/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094821"/>
            <a:ext cx="3070025" cy="927850"/>
          </a:xfrm>
          <a:solidFill>
            <a:srgbClr val="85C645"/>
          </a:solidFill>
          <a:effectLst/>
        </p:spPr>
        <p:txBody>
          <a:bodyPr anchor="ctr">
            <a:noAutofit/>
          </a:bodyPr>
          <a:lstStyle>
            <a:lvl1pPr marL="0" indent="0">
              <a:buNone/>
              <a:defRPr lang="en-US" sz="2800" b="1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34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005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80975" y="753228"/>
            <a:ext cx="10113207" cy="1080938"/>
          </a:xfrm>
        </p:spPr>
        <p:txBody>
          <a:bodyPr>
            <a:noAutofit/>
          </a:bodyPr>
          <a:lstStyle>
            <a:lvl1pPr>
              <a:defRPr lang="en-US" sz="52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3906342"/>
            <a:ext cx="3049705" cy="967423"/>
          </a:xfrm>
          <a:solidFill>
            <a:srgbClr val="85C645"/>
          </a:solidFill>
          <a:effectLst/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3906342"/>
            <a:ext cx="3063240" cy="967423"/>
          </a:xfrm>
          <a:solidFill>
            <a:srgbClr val="85C645"/>
          </a:solidFill>
          <a:effectLst/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3906342"/>
            <a:ext cx="3063505" cy="967423"/>
          </a:xfrm>
          <a:solidFill>
            <a:srgbClr val="85C645"/>
          </a:solidFill>
          <a:effectLst/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35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IST info">
    <p:bg>
      <p:bgPr>
        <a:solidFill>
          <a:srgbClr val="F2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4218073" y="4945637"/>
            <a:ext cx="3337027" cy="3612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 sz="6000" b="0" kern="1200" spc="-120" baseline="0">
                <a:solidFill>
                  <a:srgbClr val="EE2E6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SECOND STEP</a:t>
            </a:r>
            <a:endParaRPr lang="en-US" sz="200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4218073" y="5355072"/>
            <a:ext cx="3337027" cy="1269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u-HU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Customize</a:t>
            </a:r>
            <a:r>
              <a:rPr lang="hu-HU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look</a:t>
            </a:r>
            <a:r>
              <a:rPr lang="hu-HU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hu-HU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templates</a:t>
            </a:r>
            <a:r>
              <a:rPr lang="hu-HU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edit</a:t>
            </a:r>
            <a:r>
              <a:rPr lang="hu-HU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text,</a:t>
            </a:r>
            <a:r>
              <a:rPr lang="hu-HU" sz="14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add </a:t>
            </a:r>
            <a:r>
              <a:rPr lang="hu-HU" sz="1400" baseline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images</a:t>
            </a:r>
            <a:endParaRPr lang="en-US" sz="14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618931" y="4945637"/>
            <a:ext cx="2923591" cy="3612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 sz="6000" b="0" kern="1200" spc="-120" baseline="0">
                <a:solidFill>
                  <a:srgbClr val="EE2E6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FIRST STEP</a:t>
            </a:r>
            <a:endParaRPr lang="en-US" sz="200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8930" y="5355072"/>
            <a:ext cx="2923591" cy="1269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u-HU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</a:t>
            </a:r>
            <a:r>
              <a:rPr lang="hu-HU" sz="14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>
                <a:solidFill>
                  <a:srgbClr val="EE31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</a:t>
            </a:r>
            <a:r>
              <a:rPr lang="hu-HU" sz="1400" baseline="0">
                <a:solidFill>
                  <a:srgbClr val="EE31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aseline="0" err="1">
                <a:solidFill>
                  <a:srgbClr val="EE31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</a:t>
            </a:r>
            <a:endParaRPr lang="hu-HU" sz="1400" baseline="0">
              <a:solidFill>
                <a:srgbClr val="EE31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hu-HU" sz="14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Master </a:t>
            </a:r>
            <a:r>
              <a:rPr lang="hu-HU" sz="1400" baseline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</a:t>
            </a:r>
            <a:r>
              <a:rPr lang="hu-HU" sz="14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aseline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contain</a:t>
            </a:r>
            <a:r>
              <a:rPr lang="hu-HU" sz="14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aseline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</a:t>
            </a:r>
            <a:r>
              <a:rPr lang="hu-HU" sz="14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aseline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14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design </a:t>
            </a:r>
            <a:r>
              <a:rPr lang="hu-HU" sz="1400" baseline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layouts</a:t>
            </a:r>
            <a:endParaRPr lang="hu-HU" sz="1400" baseline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8007215" y="4945637"/>
            <a:ext cx="3337027" cy="3612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 sz="6000" b="0" kern="1200" spc="-120" baseline="0">
                <a:solidFill>
                  <a:srgbClr val="EE2E6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0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THIRD STEP</a:t>
            </a:r>
            <a:endParaRPr lang="en-US" sz="200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8007214" y="5355073"/>
            <a:ext cx="3277953" cy="1269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</a:t>
            </a:r>
            <a:r>
              <a:rPr lang="hu-HU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should</a:t>
            </a:r>
            <a:r>
              <a:rPr lang="hu-HU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</a:t>
            </a:r>
            <a:r>
              <a:rPr lang="hu-HU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</a:t>
            </a:r>
            <a:r>
              <a:rPr lang="hu-HU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hu-HU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case</a:t>
            </a:r>
            <a:r>
              <a:rPr lang="hu-HU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hu-HU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</a:t>
            </a:r>
            <a:r>
              <a:rPr lang="hu-HU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lost</a:t>
            </a:r>
            <a:r>
              <a:rPr lang="hu-HU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lang="hu-HU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hu-HU" sz="14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aseline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</a:t>
            </a:r>
            <a:r>
              <a:rPr lang="hu-HU" sz="14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400" baseline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hu-HU" sz="14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sz="1400" baseline="0">
                <a:solidFill>
                  <a:srgbClr val="EE31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hello@</a:t>
            </a:r>
            <a:r>
              <a:rPr lang="hu-HU" sz="1400" baseline="0" err="1">
                <a:solidFill>
                  <a:srgbClr val="EE31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slideist.com</a:t>
            </a:r>
            <a:endParaRPr lang="en-US" sz="1400">
              <a:solidFill>
                <a:srgbClr val="EE31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939845" y="2212304"/>
            <a:ext cx="2281759" cy="228175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Oval 25"/>
          <p:cNvSpPr/>
          <p:nvPr userDrawn="1"/>
        </p:nvSpPr>
        <p:spPr>
          <a:xfrm>
            <a:off x="4737346" y="2212303"/>
            <a:ext cx="2281759" cy="2281759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Oval 26"/>
          <p:cNvSpPr/>
          <p:nvPr userDrawn="1"/>
        </p:nvSpPr>
        <p:spPr>
          <a:xfrm>
            <a:off x="8534848" y="2212303"/>
            <a:ext cx="2281759" cy="2281759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Rectangle 27"/>
          <p:cNvSpPr/>
          <p:nvPr userDrawn="1"/>
        </p:nvSpPr>
        <p:spPr>
          <a:xfrm>
            <a:off x="3823335" y="716738"/>
            <a:ext cx="42011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0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MICRO TUTORIAL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708" y="556697"/>
            <a:ext cx="1200928" cy="21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6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8265" y="2552268"/>
            <a:ext cx="10772775" cy="14027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1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005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753228"/>
            <a:ext cx="10094157" cy="1080938"/>
          </a:xfrm>
        </p:spPr>
        <p:txBody>
          <a:bodyPr>
            <a:normAutofit/>
          </a:bodyPr>
          <a:lstStyle>
            <a:lvl1pPr>
              <a:defRPr sz="5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EE1FB74-2C6E-4D64-9E28-55DA4098E7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46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1175657"/>
            <a:ext cx="10782300" cy="2154508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5400" spc="-120" baseline="0">
                <a:solidFill>
                  <a:srgbClr val="CBA76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" y="3413774"/>
            <a:ext cx="10782300" cy="1645920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200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7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3" y="2383972"/>
            <a:ext cx="10773157" cy="33857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9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3" y="2383972"/>
            <a:ext cx="10773157" cy="33857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8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rk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evron 5"/>
          <p:cNvSpPr/>
          <p:nvPr userDrawn="1"/>
        </p:nvSpPr>
        <p:spPr>
          <a:xfrm>
            <a:off x="1906566" y="0"/>
            <a:ext cx="6858000" cy="6858000"/>
          </a:xfrm>
          <a:prstGeom prst="chevron">
            <a:avLst/>
          </a:prstGeom>
          <a:solidFill>
            <a:srgbClr val="545E6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 userDrawn="1"/>
        </p:nvSpPr>
        <p:spPr>
          <a:xfrm>
            <a:off x="5337120" y="0"/>
            <a:ext cx="6858000" cy="6858000"/>
          </a:xfrm>
          <a:prstGeom prst="chevron">
            <a:avLst/>
          </a:prstGeom>
          <a:solidFill>
            <a:srgbClr val="262B2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3821539" cy="5303762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5400" spc="-120" baseline="0">
                <a:solidFill>
                  <a:srgbClr val="CAA66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3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07929" y="4141387"/>
            <a:ext cx="2470151" cy="2413408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0"/>
          </p:nvPr>
        </p:nvSpPr>
        <p:spPr>
          <a:xfrm>
            <a:off x="657225" y="2089817"/>
            <a:ext cx="2470150" cy="18113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5" name="Picture Placeholder 23"/>
          <p:cNvSpPr>
            <a:spLocks noGrp="1"/>
          </p:cNvSpPr>
          <p:nvPr>
            <p:ph type="pic" sz="quarter" idx="21"/>
          </p:nvPr>
        </p:nvSpPr>
        <p:spPr>
          <a:xfrm>
            <a:off x="3446233" y="2089817"/>
            <a:ext cx="2470150" cy="18113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6" name="Picture Placeholder 23"/>
          <p:cNvSpPr>
            <a:spLocks noGrp="1"/>
          </p:cNvSpPr>
          <p:nvPr>
            <p:ph type="pic" sz="quarter" idx="22"/>
          </p:nvPr>
        </p:nvSpPr>
        <p:spPr>
          <a:xfrm>
            <a:off x="6212757" y="2089817"/>
            <a:ext cx="2470150" cy="18113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7" name="Picture Placeholder 23"/>
          <p:cNvSpPr>
            <a:spLocks noGrp="1"/>
          </p:cNvSpPr>
          <p:nvPr>
            <p:ph type="pic" sz="quarter" idx="23"/>
          </p:nvPr>
        </p:nvSpPr>
        <p:spPr>
          <a:xfrm>
            <a:off x="8946007" y="2089817"/>
            <a:ext cx="2470150" cy="18113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3270856" y="4141386"/>
            <a:ext cx="2470151" cy="2413408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6033783" y="4141385"/>
            <a:ext cx="2470151" cy="2413408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8796711" y="4141385"/>
            <a:ext cx="2470151" cy="2413408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57224" y="4021494"/>
            <a:ext cx="2470152" cy="0"/>
          </a:xfrm>
          <a:prstGeom prst="line">
            <a:avLst/>
          </a:prstGeom>
          <a:ln>
            <a:solidFill>
              <a:srgbClr val="CAA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3446232" y="4021494"/>
            <a:ext cx="2470152" cy="0"/>
          </a:xfrm>
          <a:prstGeom prst="line">
            <a:avLst/>
          </a:prstGeom>
          <a:ln>
            <a:solidFill>
              <a:srgbClr val="CAA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6212756" y="4021494"/>
            <a:ext cx="2470152" cy="0"/>
          </a:xfrm>
          <a:prstGeom prst="line">
            <a:avLst/>
          </a:prstGeom>
          <a:ln>
            <a:solidFill>
              <a:srgbClr val="CAA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8946006" y="4021494"/>
            <a:ext cx="2470152" cy="0"/>
          </a:xfrm>
          <a:prstGeom prst="line">
            <a:avLst/>
          </a:prstGeom>
          <a:ln>
            <a:solidFill>
              <a:srgbClr val="CAA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96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7535" y="587829"/>
            <a:ext cx="5262464" cy="144624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0"/>
          </p:nvPr>
        </p:nvSpPr>
        <p:spPr>
          <a:xfrm>
            <a:off x="615819" y="587830"/>
            <a:ext cx="5094515" cy="5589036"/>
          </a:xfrm>
        </p:spPr>
        <p:txBody>
          <a:bodyPr/>
          <a:lstStyle>
            <a:lvl1pPr>
              <a:defRPr>
                <a:solidFill>
                  <a:srgbClr val="A2ABB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6167535" y="2108717"/>
            <a:ext cx="5262464" cy="406814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106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19" y="587830"/>
            <a:ext cx="5262464" cy="144624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0"/>
          </p:nvPr>
        </p:nvSpPr>
        <p:spPr>
          <a:xfrm>
            <a:off x="6307493" y="587831"/>
            <a:ext cx="5094515" cy="5589036"/>
          </a:xfrm>
        </p:spPr>
        <p:txBody>
          <a:bodyPr/>
          <a:lstStyle>
            <a:lvl1pPr>
              <a:defRPr>
                <a:solidFill>
                  <a:srgbClr val="A2ABB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615819" y="2108718"/>
            <a:ext cx="5262464" cy="406814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rgbClr val="ECECEC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178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365" y="2357206"/>
            <a:ext cx="5249634" cy="586347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365" y="2992643"/>
            <a:ext cx="5249634" cy="307342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" indent="0">
              <a:lnSpc>
                <a:spcPct val="150000"/>
              </a:lnSpc>
              <a:buNone/>
              <a:defRPr sz="1600"/>
            </a:lvl2pPr>
            <a:lvl3pPr marL="0" indent="0">
              <a:lnSpc>
                <a:spcPct val="150000"/>
              </a:lnSpc>
              <a:buNone/>
              <a:defRPr sz="1600"/>
            </a:lvl3pPr>
            <a:lvl4pPr marL="0" indent="0">
              <a:lnSpc>
                <a:spcPct val="150000"/>
              </a:lnSpc>
              <a:buNone/>
              <a:defRPr sz="1600"/>
            </a:lvl4pPr>
            <a:lvl5pPr marL="0" indent="0">
              <a:lnSpc>
                <a:spcPct val="150000"/>
              </a:lnSpc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657224" y="2357206"/>
            <a:ext cx="5249634" cy="370885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0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7224" y="2331648"/>
            <a:ext cx="5249634" cy="586347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365" y="2331648"/>
            <a:ext cx="5249634" cy="373441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" indent="0">
              <a:lnSpc>
                <a:spcPct val="150000"/>
              </a:lnSpc>
              <a:buNone/>
              <a:defRPr sz="1600"/>
            </a:lvl2pPr>
            <a:lvl3pPr marL="0" indent="0">
              <a:lnSpc>
                <a:spcPct val="150000"/>
              </a:lnSpc>
              <a:buNone/>
              <a:defRPr sz="1600"/>
            </a:lvl3pPr>
            <a:lvl4pPr marL="0" indent="0">
              <a:lnSpc>
                <a:spcPct val="150000"/>
              </a:lnSpc>
              <a:buNone/>
              <a:defRPr sz="1600"/>
            </a:lvl4pPr>
            <a:lvl5pPr marL="0" indent="0">
              <a:lnSpc>
                <a:spcPct val="150000"/>
              </a:lnSpc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657224" y="2992643"/>
            <a:ext cx="5249634" cy="307342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" indent="0">
              <a:lnSpc>
                <a:spcPct val="150000"/>
              </a:lnSpc>
              <a:buNone/>
              <a:defRPr sz="1600"/>
            </a:lvl2pPr>
            <a:lvl3pPr marL="0" indent="0">
              <a:lnSpc>
                <a:spcPct val="150000"/>
              </a:lnSpc>
              <a:buNone/>
              <a:defRPr sz="1600"/>
            </a:lvl3pPr>
            <a:lvl4pPr marL="0" indent="0">
              <a:lnSpc>
                <a:spcPct val="150000"/>
              </a:lnSpc>
              <a:buNone/>
              <a:defRPr sz="1600"/>
            </a:lvl4pPr>
            <a:lvl5pPr marL="0" indent="0">
              <a:lnSpc>
                <a:spcPct val="150000"/>
              </a:lnSpc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7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37" y="587829"/>
            <a:ext cx="10717762" cy="144624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6167535" y="2108717"/>
            <a:ext cx="5262464" cy="406814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712237" y="2108717"/>
            <a:ext cx="5262464" cy="406814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28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rgbClr val="85C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69895"/>
            <a:ext cx="10141782" cy="1090788"/>
          </a:xfrm>
        </p:spPr>
        <p:txBody>
          <a:bodyPr anchor="ctr">
            <a:normAutofit/>
          </a:bodyPr>
          <a:lstStyle>
            <a:lvl1pPr algn="r">
              <a:defRPr sz="5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412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719138" y="989045"/>
            <a:ext cx="5233987" cy="519744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600"/>
            </a:lvl1pPr>
            <a:lvl2pPr marL="347472" indent="-342900">
              <a:buFont typeface="Arial" panose="020B0604020202020204" pitchFamily="34" charset="0"/>
              <a:buChar char="•"/>
              <a:defRPr sz="1600"/>
            </a:lvl2pPr>
            <a:lvl3pPr marL="342900" indent="-342900">
              <a:buFont typeface="Arial" panose="020B0604020202020204" pitchFamily="34" charset="0"/>
              <a:buChar char="•"/>
              <a:defRPr sz="1600"/>
            </a:lvl3pPr>
            <a:lvl4pPr marL="285750" indent="-285750">
              <a:buFont typeface="Arial" panose="020B0604020202020204" pitchFamily="34" charset="0"/>
              <a:buChar char="•"/>
              <a:defRPr sz="1600"/>
            </a:lvl4pPr>
            <a:lvl5pPr marL="285750" indent="-28575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6115342" y="989045"/>
            <a:ext cx="5233987" cy="519744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600"/>
            </a:lvl1pPr>
            <a:lvl2pPr marL="347472" indent="-342900">
              <a:buFont typeface="Arial" panose="020B0604020202020204" pitchFamily="34" charset="0"/>
              <a:buChar char="•"/>
              <a:defRPr sz="1600"/>
            </a:lvl2pPr>
            <a:lvl3pPr marL="342900" indent="-342900">
              <a:buFont typeface="Arial" panose="020B0604020202020204" pitchFamily="34" charset="0"/>
              <a:buChar char="•"/>
              <a:defRPr sz="1600"/>
            </a:lvl3pPr>
            <a:lvl4pPr marL="285750" indent="-285750">
              <a:buFont typeface="Arial" panose="020B0604020202020204" pitchFamily="34" charset="0"/>
              <a:buChar char="•"/>
              <a:defRPr sz="1600"/>
            </a:lvl4pPr>
            <a:lvl5pPr marL="285750" indent="-28575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858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719138" y="989045"/>
            <a:ext cx="5233987" cy="5197443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600"/>
            </a:lvl1pPr>
            <a:lvl2pPr marL="347472" indent="-342900">
              <a:buFont typeface="+mj-lt"/>
              <a:buAutoNum type="arabicPeriod"/>
              <a:defRPr sz="1600"/>
            </a:lvl2pPr>
            <a:lvl3pPr marL="342900" indent="-342900">
              <a:buFont typeface="+mj-lt"/>
              <a:buAutoNum type="arabicPeriod"/>
              <a:defRPr sz="1600"/>
            </a:lvl3pPr>
            <a:lvl4pPr marL="342900" indent="-342900">
              <a:buFont typeface="+mj-lt"/>
              <a:buAutoNum type="arabicPeriod"/>
              <a:defRPr sz="1600"/>
            </a:lvl4pPr>
            <a:lvl5pPr marL="342900" indent="-342900">
              <a:buFont typeface="+mj-lt"/>
              <a:buAutoNum type="arabicPeriod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6115342" y="989045"/>
            <a:ext cx="5233987" cy="5197443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600"/>
            </a:lvl1pPr>
            <a:lvl2pPr marL="347472" indent="-342900">
              <a:buFont typeface="+mj-lt"/>
              <a:buAutoNum type="arabicPeriod"/>
              <a:defRPr sz="1600"/>
            </a:lvl2pPr>
            <a:lvl3pPr marL="342900" indent="-342900">
              <a:buFont typeface="+mj-lt"/>
              <a:buAutoNum type="arabicPeriod"/>
              <a:defRPr sz="1600"/>
            </a:lvl3pPr>
            <a:lvl4pPr marL="342900" indent="-342900">
              <a:buFont typeface="+mj-lt"/>
              <a:buAutoNum type="arabicPeriod"/>
              <a:defRPr sz="1600"/>
            </a:lvl4pPr>
            <a:lvl5pPr marL="342900" indent="-342900">
              <a:buFont typeface="+mj-lt"/>
              <a:buAutoNum type="arabicPeriod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508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365" y="2357206"/>
            <a:ext cx="5249634" cy="586347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365" y="2992643"/>
            <a:ext cx="5249634" cy="307342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" indent="0">
              <a:lnSpc>
                <a:spcPct val="150000"/>
              </a:lnSpc>
              <a:buNone/>
              <a:defRPr sz="1600"/>
            </a:lvl2pPr>
            <a:lvl3pPr marL="0" indent="0">
              <a:lnSpc>
                <a:spcPct val="150000"/>
              </a:lnSpc>
              <a:buNone/>
              <a:defRPr sz="1600"/>
            </a:lvl3pPr>
            <a:lvl4pPr marL="0" indent="0">
              <a:lnSpc>
                <a:spcPct val="150000"/>
              </a:lnSpc>
              <a:buNone/>
              <a:defRPr sz="1600"/>
            </a:lvl4pPr>
            <a:lvl5pPr marL="0" indent="0">
              <a:lnSpc>
                <a:spcPct val="150000"/>
              </a:lnSpc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657224" y="2357206"/>
            <a:ext cx="5249634" cy="37088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9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0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4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Icon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01216" y="499534"/>
            <a:ext cx="11168743" cy="638802"/>
          </a:xfrm>
        </p:spPr>
        <p:txBody>
          <a:bodyPr>
            <a:norm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98598" y="3275047"/>
            <a:ext cx="2470151" cy="2397968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3287607" y="3275046"/>
            <a:ext cx="2470151" cy="2397968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6076616" y="3275045"/>
            <a:ext cx="2470151" cy="2397968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8865625" y="3275045"/>
            <a:ext cx="2470151" cy="2397968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Slide Number Placeholder 2"/>
          <p:cNvSpPr txBox="1">
            <a:spLocks/>
          </p:cNvSpPr>
          <p:nvPr userDrawn="1"/>
        </p:nvSpPr>
        <p:spPr>
          <a:xfrm>
            <a:off x="11112756" y="6324700"/>
            <a:ext cx="892629" cy="457471"/>
          </a:xfrm>
          <a:prstGeom prst="rect">
            <a:avLst/>
          </a:prstGeom>
          <a:noFill/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rgbClr val="353B3F">
                    <a:alpha val="50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8" hasCustomPrompt="1"/>
          </p:nvPr>
        </p:nvSpPr>
        <p:spPr>
          <a:xfrm>
            <a:off x="1501964" y="2503188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icon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add 	WHITE ICON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290973" y="2503187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icon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add 	WHITE ICON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30" hasCustomPrompt="1"/>
          </p:nvPr>
        </p:nvSpPr>
        <p:spPr>
          <a:xfrm>
            <a:off x="7079982" y="2503186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icon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add 	WHITE ICON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31" hasCustomPrompt="1"/>
          </p:nvPr>
        </p:nvSpPr>
        <p:spPr>
          <a:xfrm>
            <a:off x="9868991" y="2503185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icon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add 	WHITE ICON</a:t>
            </a:r>
          </a:p>
        </p:txBody>
      </p:sp>
    </p:spTree>
    <p:extLst>
      <p:ext uri="{BB962C8B-B14F-4D97-AF65-F5344CB8AC3E}">
        <p14:creationId xmlns:p14="http://schemas.microsoft.com/office/powerpoint/2010/main" val="150704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6 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01216" y="499533"/>
            <a:ext cx="11430000" cy="788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1772817" y="1567551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7476932" y="1511570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1772817" y="3181762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>
          <a:xfrm>
            <a:off x="7476932" y="3125781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1772817" y="4761091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7476932" y="4705110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33" hasCustomPrompt="1"/>
          </p:nvPr>
        </p:nvSpPr>
        <p:spPr>
          <a:xfrm>
            <a:off x="856464" y="1934864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icon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add WHITE ICON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34" hasCustomPrompt="1"/>
          </p:nvPr>
        </p:nvSpPr>
        <p:spPr>
          <a:xfrm>
            <a:off x="856464" y="3605056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icon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add WHITE ICON</a:t>
            </a:r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35" hasCustomPrompt="1"/>
          </p:nvPr>
        </p:nvSpPr>
        <p:spPr>
          <a:xfrm>
            <a:off x="856464" y="5128404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icon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add WHITE ICON</a:t>
            </a:r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36" hasCustomPrompt="1"/>
          </p:nvPr>
        </p:nvSpPr>
        <p:spPr>
          <a:xfrm>
            <a:off x="6624541" y="1934864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icon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add WHITE ICON</a:t>
            </a: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37" hasCustomPrompt="1"/>
          </p:nvPr>
        </p:nvSpPr>
        <p:spPr>
          <a:xfrm>
            <a:off x="6624541" y="3605056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icon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add WHITE ICON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8" hasCustomPrompt="1"/>
          </p:nvPr>
        </p:nvSpPr>
        <p:spPr>
          <a:xfrm>
            <a:off x="6624541" y="5128404"/>
            <a:ext cx="463418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icon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add WHITE ICON</a:t>
            </a:r>
          </a:p>
        </p:txBody>
      </p:sp>
    </p:spTree>
    <p:extLst>
      <p:ext uri="{BB962C8B-B14F-4D97-AF65-F5344CB8AC3E}">
        <p14:creationId xmlns:p14="http://schemas.microsoft.com/office/powerpoint/2010/main" val="99587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Title Line Righ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rgbClr val="CAA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1999"/>
            <a:ext cx="6096000" cy="51909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91348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0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Line Left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CBA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64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27982" y="542282"/>
            <a:ext cx="6351308" cy="53639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982" y="2511813"/>
            <a:ext cx="3398520" cy="384816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353B3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8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+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>
            <a:lvl1pPr>
              <a:defRPr sz="3200">
                <a:solidFill>
                  <a:srgbClr val="545E64"/>
                </a:solidFill>
              </a:defRPr>
            </a:lvl1pPr>
            <a:lvl2pPr>
              <a:defRPr sz="2800">
                <a:solidFill>
                  <a:srgbClr val="545E64"/>
                </a:solidFill>
              </a:defRPr>
            </a:lvl2pPr>
            <a:lvl3pPr>
              <a:defRPr sz="2400">
                <a:solidFill>
                  <a:srgbClr val="545E64"/>
                </a:solidFill>
              </a:defRPr>
            </a:lvl3pPr>
            <a:lvl4pPr>
              <a:defRPr sz="2000">
                <a:solidFill>
                  <a:srgbClr val="545E64"/>
                </a:solidFill>
              </a:defRPr>
            </a:lvl4pPr>
            <a:lvl5pPr>
              <a:defRPr sz="2000">
                <a:solidFill>
                  <a:srgbClr val="545E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CBA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64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353B3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982" y="2511813"/>
            <a:ext cx="3398520" cy="384816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989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005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1" y="753228"/>
            <a:ext cx="10103682" cy="1080938"/>
          </a:xfrm>
        </p:spPr>
        <p:txBody>
          <a:bodyPr>
            <a:noAutofit/>
          </a:bodyPr>
          <a:lstStyle>
            <a:lvl1pPr>
              <a:defRPr lang="en-US" sz="52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>
            <a:no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>
            <a:no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47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evron 8"/>
          <p:cNvSpPr/>
          <p:nvPr userDrawn="1"/>
        </p:nvSpPr>
        <p:spPr>
          <a:xfrm>
            <a:off x="5321574" y="0"/>
            <a:ext cx="6858000" cy="6858000"/>
          </a:xfrm>
          <a:prstGeom prst="chevron">
            <a:avLst/>
          </a:prstGeom>
          <a:solidFill>
            <a:srgbClr val="545E6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 userDrawn="1"/>
        </p:nvSpPr>
        <p:spPr>
          <a:xfrm>
            <a:off x="8752128" y="0"/>
            <a:ext cx="6858000" cy="6858000"/>
          </a:xfrm>
          <a:prstGeom prst="chevron">
            <a:avLst/>
          </a:prstGeom>
          <a:solidFill>
            <a:srgbClr val="262B2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3" y="5543226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CBA76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2568" y="6131974"/>
            <a:ext cx="10780712" cy="5381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  <a:lvl4pPr marL="0" indent="0">
              <a:buNone/>
              <a:defRPr/>
            </a:lvl4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421085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ctr">
              <a:spcBef>
                <a:spcPts val="800"/>
              </a:spcBef>
              <a:buNone/>
              <a:defRPr sz="1800">
                <a:solidFill>
                  <a:srgbClr val="545E6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03809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 - Dark">
    <p:bg>
      <p:bgPr>
        <a:solidFill>
          <a:srgbClr val="545E64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evron 9"/>
          <p:cNvSpPr/>
          <p:nvPr userDrawn="1"/>
        </p:nvSpPr>
        <p:spPr>
          <a:xfrm>
            <a:off x="5321574" y="0"/>
            <a:ext cx="6858000" cy="6858000"/>
          </a:xfrm>
          <a:prstGeom prst="chevron">
            <a:avLst/>
          </a:prstGeom>
          <a:solidFill>
            <a:srgbClr val="545E6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 userDrawn="1"/>
        </p:nvSpPr>
        <p:spPr>
          <a:xfrm>
            <a:off x="8752128" y="0"/>
            <a:ext cx="6858000" cy="6858000"/>
          </a:xfrm>
          <a:prstGeom prst="chevron">
            <a:avLst/>
          </a:prstGeom>
          <a:solidFill>
            <a:srgbClr val="262B2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421085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ctr">
              <a:spcBef>
                <a:spcPts val="800"/>
              </a:spcBef>
              <a:buNone/>
              <a:defRPr sz="1800">
                <a:solidFill>
                  <a:srgbClr val="545E6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3" y="5543226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CBA76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4575" y="6131974"/>
            <a:ext cx="10780712" cy="5381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4pPr marL="0" indent="0">
              <a:buNone/>
              <a:defRPr/>
            </a:lvl4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2820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6656" y="2011680"/>
            <a:ext cx="10753725" cy="4314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092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4"/>
            <a:ext cx="2628900" cy="5419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60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>
                <a:solidFill>
                  <a:srgbClr val="353B3F">
                    <a:alpha val="5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8265" y="2147275"/>
            <a:ext cx="10772775" cy="1827566"/>
          </a:xfrm>
        </p:spPr>
        <p:txBody>
          <a:bodyPr>
            <a:no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221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1175657"/>
            <a:ext cx="10782300" cy="2154508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5400" spc="-120" baseline="0">
                <a:solidFill>
                  <a:srgbClr val="CAA66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" y="3413774"/>
            <a:ext cx="10782300" cy="1645920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solidFill>
                  <a:srgbClr val="353B3F"/>
                </a:solidFill>
                <a:latin typeface="+mn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351927" y="6279502"/>
            <a:ext cx="1285453" cy="354563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7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4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07929" y="4141387"/>
            <a:ext cx="2470151" cy="2413408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800">
                <a:solidFill>
                  <a:srgbClr val="353B3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0"/>
          </p:nvPr>
        </p:nvSpPr>
        <p:spPr>
          <a:xfrm>
            <a:off x="657225" y="2089817"/>
            <a:ext cx="2470150" cy="18113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5" name="Picture Placeholder 23"/>
          <p:cNvSpPr>
            <a:spLocks noGrp="1"/>
          </p:cNvSpPr>
          <p:nvPr>
            <p:ph type="pic" sz="quarter" idx="21"/>
          </p:nvPr>
        </p:nvSpPr>
        <p:spPr>
          <a:xfrm>
            <a:off x="3446233" y="2089817"/>
            <a:ext cx="2470150" cy="18113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6" name="Picture Placeholder 23"/>
          <p:cNvSpPr>
            <a:spLocks noGrp="1"/>
          </p:cNvSpPr>
          <p:nvPr>
            <p:ph type="pic" sz="quarter" idx="22"/>
          </p:nvPr>
        </p:nvSpPr>
        <p:spPr>
          <a:xfrm>
            <a:off x="6212757" y="2089817"/>
            <a:ext cx="2470150" cy="18113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7" name="Picture Placeholder 23"/>
          <p:cNvSpPr>
            <a:spLocks noGrp="1"/>
          </p:cNvSpPr>
          <p:nvPr>
            <p:ph type="pic" sz="quarter" idx="23"/>
          </p:nvPr>
        </p:nvSpPr>
        <p:spPr>
          <a:xfrm>
            <a:off x="8946007" y="2089817"/>
            <a:ext cx="2470150" cy="18113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3270856" y="4141386"/>
            <a:ext cx="2470151" cy="2413408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800">
                <a:solidFill>
                  <a:srgbClr val="353B3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6033783" y="4141385"/>
            <a:ext cx="2470151" cy="2413408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800">
                <a:solidFill>
                  <a:srgbClr val="353B3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8796711" y="4141385"/>
            <a:ext cx="2470151" cy="2413408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800">
                <a:solidFill>
                  <a:srgbClr val="353B3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57224" y="4021494"/>
            <a:ext cx="2470152" cy="0"/>
          </a:xfrm>
          <a:prstGeom prst="line">
            <a:avLst/>
          </a:prstGeom>
          <a:ln>
            <a:solidFill>
              <a:srgbClr val="CAA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3446232" y="4021494"/>
            <a:ext cx="2470152" cy="0"/>
          </a:xfrm>
          <a:prstGeom prst="line">
            <a:avLst/>
          </a:prstGeom>
          <a:ln>
            <a:solidFill>
              <a:srgbClr val="CAA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6212756" y="4021494"/>
            <a:ext cx="2470152" cy="0"/>
          </a:xfrm>
          <a:prstGeom prst="line">
            <a:avLst/>
          </a:prstGeom>
          <a:ln>
            <a:solidFill>
              <a:srgbClr val="CAA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8946006" y="4021494"/>
            <a:ext cx="2470152" cy="0"/>
          </a:xfrm>
          <a:prstGeom prst="line">
            <a:avLst/>
          </a:prstGeom>
          <a:ln>
            <a:solidFill>
              <a:srgbClr val="CAA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79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7535" y="587829"/>
            <a:ext cx="5262464" cy="144624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0"/>
          </p:nvPr>
        </p:nvSpPr>
        <p:spPr>
          <a:xfrm>
            <a:off x="615819" y="587830"/>
            <a:ext cx="5094515" cy="5589036"/>
          </a:xfrm>
        </p:spPr>
        <p:txBody>
          <a:bodyPr/>
          <a:lstStyle>
            <a:lvl1pPr>
              <a:defRPr>
                <a:solidFill>
                  <a:srgbClr val="545E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6167535" y="2108717"/>
            <a:ext cx="5262464" cy="406814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rgbClr val="353B3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61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eft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19" y="587830"/>
            <a:ext cx="5262464" cy="144624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0"/>
          </p:nvPr>
        </p:nvSpPr>
        <p:spPr>
          <a:xfrm>
            <a:off x="6307493" y="587831"/>
            <a:ext cx="5094515" cy="5589036"/>
          </a:xfrm>
        </p:spPr>
        <p:txBody>
          <a:bodyPr/>
          <a:lstStyle>
            <a:lvl1pPr>
              <a:defRPr>
                <a:solidFill>
                  <a:srgbClr val="545E6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615819" y="2108718"/>
            <a:ext cx="5262464" cy="406814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rgbClr val="353B3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246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37" y="587829"/>
            <a:ext cx="10717762" cy="144624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6167535" y="2108717"/>
            <a:ext cx="5262464" cy="406814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rgbClr val="353B3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712237" y="2108717"/>
            <a:ext cx="5262464" cy="406814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rgbClr val="353B3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89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005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1" y="753229"/>
            <a:ext cx="10160832" cy="1080937"/>
          </a:xfrm>
        </p:spPr>
        <p:txBody>
          <a:bodyPr>
            <a:normAutofit/>
          </a:bodyPr>
          <a:lstStyle>
            <a:lvl1pPr>
              <a:defRPr lang="en-US" sz="52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1970239"/>
            <a:ext cx="4698356" cy="1059769"/>
          </a:xfrm>
          <a:solidFill>
            <a:srgbClr val="85C645"/>
          </a:solidFill>
        </p:spPr>
        <p:txBody>
          <a:bodyPr anchor="ctr">
            <a:no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94122" y="1977795"/>
            <a:ext cx="4700060" cy="1051154"/>
          </a:xfrm>
          <a:solidFill>
            <a:srgbClr val="85C645"/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600" b="1" dirty="0" smtClean="0"/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362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5800370" y="3807169"/>
            <a:ext cx="591451" cy="140843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895009" y="1321067"/>
            <a:ext cx="10402000" cy="23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6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6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6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6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6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6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6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6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6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895000" y="4233167"/>
            <a:ext cx="104020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sz="2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sz="2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sz="2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sz="2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sz="2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sz="2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sz="2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sz="2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rage"/>
              <a:buNone/>
              <a:defRPr sz="2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66239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83028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swald"/>
              <a:buNone/>
              <a:defRPr sz="64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swald"/>
              <a:buNone/>
              <a:defRPr sz="6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swald"/>
              <a:buNone/>
              <a:defRPr sz="6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swald"/>
              <a:buNone/>
              <a:defRPr sz="6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swald"/>
              <a:buNone/>
              <a:defRPr sz="6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swald"/>
              <a:buNone/>
              <a:defRPr sz="6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swald"/>
              <a:buNone/>
              <a:defRPr sz="6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swald"/>
              <a:buNone/>
              <a:defRPr sz="6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swald"/>
              <a:buNone/>
              <a:defRPr sz="6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992722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" name="Google Shape;22;p4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54000" y="1441867"/>
            <a:ext cx="5393600" cy="22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sz="56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sz="5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sz="5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sz="5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sz="5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sz="5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sz="5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sz="5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Oswald"/>
              <a:buNone/>
              <a:defRPr sz="5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354000" y="3793600"/>
            <a:ext cx="5393600" cy="1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rage"/>
              <a:buNone/>
              <a:defRPr sz="28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rage"/>
              <a:buNone/>
              <a:defRPr sz="28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rage"/>
              <a:buNone/>
              <a:defRPr sz="28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rage"/>
              <a:buNone/>
              <a:defRPr sz="28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rage"/>
              <a:buNone/>
              <a:defRPr sz="28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rage"/>
              <a:buNone/>
              <a:defRPr sz="28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rage"/>
              <a:buNone/>
              <a:defRPr sz="28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rage"/>
              <a:buNone/>
              <a:defRPr sz="28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verage"/>
              <a:buNone/>
              <a:defRPr sz="2800" b="0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marR="0" lvl="0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rage"/>
              <a:buNone/>
              <a:defRPr sz="2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1219170" marR="0" lvl="1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rage"/>
              <a:buNone/>
              <a:defRPr sz="1867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828754" marR="0" lvl="2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rage"/>
              <a:buNone/>
              <a:defRPr sz="1867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2438339" marR="0" lvl="3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rage"/>
              <a:buNone/>
              <a:defRPr sz="1867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3047924" marR="0" lvl="4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rage"/>
              <a:buNone/>
              <a:defRPr sz="1867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3657509" marR="0" lvl="5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rage"/>
              <a:buNone/>
              <a:defRPr sz="1867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4267093" marR="0" lvl="6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rage"/>
              <a:buNone/>
              <a:defRPr sz="1867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4876678" marR="0" lvl="7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verage"/>
              <a:buNone/>
              <a:defRPr sz="1867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5486263" marR="0" lvl="8" indent="-304792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Font typeface="Average"/>
              <a:buNone/>
              <a:defRPr sz="1867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207488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15600" y="1673700"/>
            <a:ext cx="11360800" cy="2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swald"/>
              <a:buNone/>
              <a:defRPr sz="16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swald"/>
              <a:buNone/>
              <a:defRPr sz="16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swald"/>
              <a:buNone/>
              <a:defRPr sz="16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swald"/>
              <a:buNone/>
              <a:defRPr sz="16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swald"/>
              <a:buNone/>
              <a:defRPr sz="16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swald"/>
              <a:buNone/>
              <a:defRPr sz="16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swald"/>
              <a:buNone/>
              <a:defRPr sz="16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swald"/>
              <a:buNone/>
              <a:defRPr sz="16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Oswald"/>
              <a:buNone/>
              <a:defRPr sz="16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15600" y="43045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None/>
              <a:defRPr sz="2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1219170" marR="0" lvl="1" indent="-304792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867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828754" marR="0" lvl="2" indent="-304792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867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2438339" marR="0" lvl="3" indent="-304792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867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3047924" marR="0" lvl="4" indent="-304792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867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3657509" marR="0" lvl="5" indent="-304792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867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4267093" marR="0" lvl="6" indent="-304792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867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4876678" marR="0" lvl="7" indent="-304792" algn="ctr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867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5486263" marR="0" lvl="8" indent="-304792" algn="ctr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400"/>
              <a:buFont typeface="Average"/>
              <a:buNone/>
              <a:defRPr sz="1867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460933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4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867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1219170" marR="0" lvl="1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828754" marR="0" lvl="2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2438339" marR="0" lvl="3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3047924" marR="0" lvl="4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3657509" marR="0" lvl="5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4267093" marR="0" lvl="6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4876678" marR="0" lvl="7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5486263" marR="0" lvl="8" indent="-304792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867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1219170" marR="0" lvl="1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828754" marR="0" lvl="2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2438339" marR="0" lvl="3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3047924" marR="0" lvl="4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3657509" marR="0" lvl="5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4267093" marR="0" lvl="6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4876678" marR="0" lvl="7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5486263" marR="0" lvl="8" indent="-304792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671187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4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519041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895000" y="2855000"/>
            <a:ext cx="10469600" cy="11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4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swald"/>
              <a:buNone/>
              <a:defRPr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607809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4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None/>
              <a:defRPr sz="2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1219170" marR="0" lvl="1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867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828754" marR="0" lvl="2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867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2438339" marR="0" lvl="3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867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3047924" marR="0" lvl="4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867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3657509" marR="0" lvl="5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867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4267093" marR="0" lvl="6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867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4876678" marR="0" lvl="7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867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5486263" marR="0" lvl="8" indent="-304792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400"/>
              <a:buFont typeface="Average"/>
              <a:buNone/>
              <a:defRPr sz="1867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768943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32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3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3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3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3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3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3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3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3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1219170" marR="0" lvl="1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828754" marR="0" lvl="2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2438339" marR="0" lvl="3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3047924" marR="0" lvl="4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3657509" marR="0" lvl="5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4267093" marR="0" lvl="6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4876678" marR="0" lvl="7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5486263" marR="0" lvl="8" indent="-304792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200"/>
              <a:buFont typeface="Average"/>
              <a:buNone/>
              <a:defRPr sz="16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091595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marR="0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1219170" marR="0" lvl="1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867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828754" marR="0" lvl="2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867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2438339" marR="0" lvl="3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867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3047924" marR="0" lvl="4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867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3657509" marR="0" lvl="5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867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4267093" marR="0" lvl="6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867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4876678" marR="0" lvl="7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867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5486263" marR="0" lvl="8" indent="-304792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400"/>
              <a:buFont typeface="Average"/>
              <a:buNone/>
              <a:defRPr sz="1867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6250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005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753228"/>
            <a:ext cx="10113207" cy="1080938"/>
          </a:xfrm>
        </p:spPr>
        <p:txBody>
          <a:bodyPr>
            <a:noAutofit/>
          </a:bodyPr>
          <a:lstStyle>
            <a:lvl1pPr>
              <a:defRPr lang="en-US" sz="52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68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550282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619125" y="428625"/>
            <a:ext cx="10954000" cy="1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5917403" y="6500960"/>
            <a:ext cx="330000" cy="312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600"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600"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600"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600"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600"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600"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600"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600"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6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sz="1333"/>
          </a:p>
        </p:txBody>
      </p:sp>
    </p:spTree>
    <p:extLst>
      <p:ext uri="{BB962C8B-B14F-4D97-AF65-F5344CB8AC3E}">
        <p14:creationId xmlns:p14="http://schemas.microsoft.com/office/powerpoint/2010/main" val="6508130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er">
  <p:cSld name="Title - Cent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19125" y="2643188"/>
            <a:ext cx="10954000" cy="1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venir"/>
              <a:buNone/>
              <a:defRPr sz="5333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5917403" y="6500960"/>
            <a:ext cx="330000" cy="312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600"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600"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600"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600"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600"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600"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600"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600"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6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sz="1333"/>
          </a:p>
        </p:txBody>
      </p:sp>
    </p:spTree>
    <p:extLst>
      <p:ext uri="{BB962C8B-B14F-4D97-AF65-F5344CB8AC3E}">
        <p14:creationId xmlns:p14="http://schemas.microsoft.com/office/powerpoint/2010/main" val="28118475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619125" y="428625"/>
            <a:ext cx="10954000" cy="1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619125" y="1419820"/>
            <a:ext cx="10954000" cy="4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rm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/>
            </a:lvl1pPr>
            <a:lvl2pPr marL="1219170" lvl="1" indent="-304792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/>
            </a:lvl2pPr>
            <a:lvl3pPr marL="1828754" lvl="2" indent="-304792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/>
            </a:lvl3pPr>
            <a:lvl4pPr marL="2438339" lvl="3" indent="-304792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/>
            </a:lvl4pPr>
            <a:lvl5pPr marL="3047924" lvl="4" indent="-304792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/>
            </a:lvl5pPr>
            <a:lvl6pPr marL="3657509" lvl="5" indent="-304792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/>
            </a:lvl6pPr>
            <a:lvl7pPr marL="4267093" lvl="6" indent="-304792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/>
            </a:lvl7pPr>
            <a:lvl8pPr marL="4876678" lvl="7" indent="-304792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/>
            </a:lvl8pPr>
            <a:lvl9pPr marL="5486263" lvl="8" indent="-304792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5917403" y="6500960"/>
            <a:ext cx="330000" cy="312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600"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600"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600"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600"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600"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600"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600"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600"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6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sz="1333"/>
          </a:p>
        </p:txBody>
      </p:sp>
    </p:spTree>
    <p:extLst>
      <p:ext uri="{BB962C8B-B14F-4D97-AF65-F5344CB8AC3E}">
        <p14:creationId xmlns:p14="http://schemas.microsoft.com/office/powerpoint/2010/main" val="28097775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er 1">
  <p:cSld name="Title - Center 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619125" y="2643188"/>
            <a:ext cx="10954000" cy="1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venir"/>
              <a:buNone/>
              <a:defRPr sz="5333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5917403" y="6500960"/>
            <a:ext cx="330000" cy="312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600"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600"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600"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600"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600"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600"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600"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600"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venir"/>
              <a:buNone/>
              <a:defRPr sz="16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sz="1333"/>
          </a:p>
        </p:txBody>
      </p:sp>
    </p:spTree>
    <p:extLst>
      <p:ext uri="{BB962C8B-B14F-4D97-AF65-F5344CB8AC3E}">
        <p14:creationId xmlns:p14="http://schemas.microsoft.com/office/powerpoint/2010/main" val="2247918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9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t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4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rgbClr val="005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1" y="753227"/>
            <a:ext cx="10160830" cy="1080940"/>
          </a:xfrm>
        </p:spPr>
        <p:txBody>
          <a:bodyPr anchor="ctr">
            <a:noAutofit/>
          </a:bodyPr>
          <a:lstStyle>
            <a:lvl1pPr>
              <a:defRPr lang="en-US" sz="52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>
            <a:no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  <a:solidFill>
            <a:srgbClr val="85C645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ADAC-8F53-4D67-A11D-0F34BEDE0714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1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46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9575" y="753228"/>
            <a:ext cx="9884607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6"/>
            <a:ext cx="2743200" cy="5486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D9DFADAC-8F53-4D67-A11D-0F34BEDE0714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7"/>
            <a:ext cx="6870660" cy="5486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2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1FB74-2C6E-4D64-9E28-55DA4098E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2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68" r:id="rId8"/>
    <p:sldLayoutId id="2147483703" r:id="rId9"/>
    <p:sldLayoutId id="2147483769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800100" indent="-3429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257300" indent="-3429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714500" indent="-3429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171700" indent="-3429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53B3F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evron 6"/>
          <p:cNvSpPr/>
          <p:nvPr userDrawn="1"/>
        </p:nvSpPr>
        <p:spPr>
          <a:xfrm>
            <a:off x="1906566" y="0"/>
            <a:ext cx="6858000" cy="6858000"/>
          </a:xfrm>
          <a:prstGeom prst="chevron">
            <a:avLst/>
          </a:prstGeom>
          <a:solidFill>
            <a:srgbClr val="545E6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 userDrawn="1"/>
        </p:nvSpPr>
        <p:spPr>
          <a:xfrm>
            <a:off x="5337120" y="0"/>
            <a:ext cx="6858000" cy="6858000"/>
          </a:xfrm>
          <a:prstGeom prst="chevron">
            <a:avLst/>
          </a:prstGeom>
          <a:solidFill>
            <a:srgbClr val="262B2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402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5351927" y="6276001"/>
            <a:ext cx="1285453" cy="354563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rgbClr val="FFFFFF">
                    <a:alpha val="50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3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  <p:sldLayoutId id="2147483757" r:id="rId22"/>
    <p:sldLayoutId id="2147483758" r:id="rId23"/>
    <p:sldLayoutId id="2147483759" r:id="rId24"/>
    <p:sldLayoutId id="2147483760" r:id="rId25"/>
    <p:sldLayoutId id="2147483761" r:id="rId26"/>
    <p:sldLayoutId id="2147483762" r:id="rId27"/>
    <p:sldLayoutId id="2147483763" r:id="rId28"/>
    <p:sldLayoutId id="2147483764" r:id="rId29"/>
    <p:sldLayoutId id="2147483765" r:id="rId30"/>
    <p:sldLayoutId id="2147483766" r:id="rId31"/>
    <p:sldLayoutId id="2147483767" r:id="rId3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1" kern="1200" spc="-120" baseline="0">
          <a:solidFill>
            <a:srgbClr val="CAA66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rgbClr val="ECECEC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rgbClr val="ECECEC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rgbClr val="ECECEC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rgbClr val="ECECEC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rgbClr val="ECECEC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sz="1333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sz="1333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sz="1333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sz="1333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sz="1333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sz="1333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sz="1333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sz="1333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verage"/>
              <a:buNone/>
              <a:defRPr sz="1333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41753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en-US" sz="4400" dirty="0"/>
              <a:t>Advisory Committee Meeting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pPr algn="ctr"/>
            <a:r>
              <a:rPr lang="en-US"/>
              <a:t>Adult Education and Literacy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9099753" y="2705100"/>
            <a:ext cx="3085485" cy="1401763"/>
          </a:xfrm>
        </p:spPr>
        <p:txBody>
          <a:bodyPr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Wednesday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December 1, 2021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1:30 pm CST</a:t>
            </a:r>
          </a:p>
        </p:txBody>
      </p:sp>
    </p:spTree>
    <p:extLst>
      <p:ext uri="{BB962C8B-B14F-4D97-AF65-F5344CB8AC3E}">
        <p14:creationId xmlns:p14="http://schemas.microsoft.com/office/powerpoint/2010/main" val="3819464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4854D6-96C6-4388-B69B-5D1D8284E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Committee Discussion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9829B9-46A4-4941-9124-64996C93B0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Digital Skills Presentation</a:t>
            </a:r>
          </a:p>
          <a:p>
            <a:r>
              <a:rPr lang="en-US" dirty="0"/>
              <a:t>Recommendations for Commission</a:t>
            </a:r>
          </a:p>
        </p:txBody>
      </p:sp>
    </p:spTree>
    <p:extLst>
      <p:ext uri="{BB962C8B-B14F-4D97-AF65-F5344CB8AC3E}">
        <p14:creationId xmlns:p14="http://schemas.microsoft.com/office/powerpoint/2010/main" val="2160555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1E4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ctrTitle" idx="4294967295"/>
          </p:nvPr>
        </p:nvSpPr>
        <p:spPr>
          <a:xfrm>
            <a:off x="895009" y="813067"/>
            <a:ext cx="10402000" cy="23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buSzPts val="3600"/>
            </a:pPr>
            <a:r>
              <a:rPr lang="en" sz="8000">
                <a:solidFill>
                  <a:srgbClr val="FFFFFF"/>
                </a:solidFill>
              </a:rPr>
              <a:t>The Community’s College</a:t>
            </a:r>
            <a:endParaRPr sz="8000">
              <a:solidFill>
                <a:srgbClr val="FFFFFF"/>
              </a:solidFill>
            </a:endParaRPr>
          </a:p>
        </p:txBody>
      </p:sp>
      <p:sp>
        <p:nvSpPr>
          <p:cNvPr id="73" name="Google Shape;73;p17"/>
          <p:cNvSpPr txBox="1">
            <a:spLocks noGrp="1"/>
          </p:cNvSpPr>
          <p:nvPr>
            <p:ph type="subTitle" idx="4294967295"/>
          </p:nvPr>
        </p:nvSpPr>
        <p:spPr>
          <a:xfrm>
            <a:off x="-200" y="3318767"/>
            <a:ext cx="12192000" cy="2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lnSpc>
                <a:spcPct val="100000"/>
              </a:lnSpc>
              <a:buClr>
                <a:srgbClr val="000000"/>
              </a:buClr>
              <a:buSzPts val="1100"/>
            </a:pPr>
            <a:r>
              <a:rPr lang="en" sz="4000" i="1" dirty="0">
                <a:solidFill>
                  <a:srgbClr val="FFFFFF"/>
                </a:solidFill>
              </a:rPr>
              <a:t>Community Education &amp; COVID </a:t>
            </a:r>
            <a:endParaRPr sz="4000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1E42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>
            <a:off x="638533" y="701800"/>
            <a:ext cx="111100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The path through college does not start at our door...</a:t>
            </a:r>
            <a:endParaRPr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1E42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415600" y="1381000"/>
            <a:ext cx="11360800" cy="10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5600" dirty="0">
                <a:solidFill>
                  <a:srgbClr val="FFFFFF"/>
                </a:solidFill>
              </a:rPr>
              <a:t>Vision &amp; Mission</a:t>
            </a:r>
            <a:endParaRPr sz="5600" dirty="0">
              <a:solidFill>
                <a:srgbClr val="FFFFFF"/>
              </a:solidFill>
            </a:endParaRPr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1"/>
          </p:nvPr>
        </p:nvSpPr>
        <p:spPr>
          <a:xfrm>
            <a:off x="415600" y="2605100"/>
            <a:ext cx="11360800" cy="34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l"/>
            <a:r>
              <a:rPr lang="en" sz="4000" b="1" i="1" dirty="0">
                <a:solidFill>
                  <a:srgbClr val="FFFFFF"/>
                </a:solidFill>
              </a:rPr>
              <a:t>We are the Community’s College</a:t>
            </a:r>
            <a:r>
              <a:rPr lang="en" sz="4000" dirty="0">
                <a:solidFill>
                  <a:srgbClr val="FFFFFF"/>
                </a:solidFill>
              </a:rPr>
              <a:t> and our </a:t>
            </a:r>
            <a:r>
              <a:rPr lang="en" sz="4000" b="1" i="1" dirty="0">
                <a:solidFill>
                  <a:srgbClr val="FFFFFF"/>
                </a:solidFill>
              </a:rPr>
              <a:t>Mission</a:t>
            </a:r>
            <a:r>
              <a:rPr lang="en" sz="4000" dirty="0">
                <a:solidFill>
                  <a:srgbClr val="FFFFFF"/>
                </a:solidFill>
              </a:rPr>
              <a:t> is to build bridges to success for our students through accessible and affordable educational opportunities that </a:t>
            </a:r>
            <a:r>
              <a:rPr lang="en" sz="4000" b="1" i="1" dirty="0">
                <a:solidFill>
                  <a:srgbClr val="FFFFFF"/>
                </a:solidFill>
              </a:rPr>
              <a:t>meet their needs, where they are</a:t>
            </a:r>
            <a:r>
              <a:rPr lang="en" sz="4000" dirty="0">
                <a:solidFill>
                  <a:srgbClr val="FFFFFF"/>
                </a:solidFill>
              </a:rPr>
              <a:t>...</a:t>
            </a:r>
            <a:endParaRPr sz="4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1E224-2A6B-48C1-AC83-A63ED3AB8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456" y="0"/>
            <a:ext cx="1440494" cy="682326"/>
          </a:xfrm>
        </p:spPr>
        <p:txBody>
          <a:bodyPr/>
          <a:lstStyle/>
          <a:p>
            <a:r>
              <a:rPr lang="en-US" sz="1000" dirty="0">
                <a:solidFill>
                  <a:schemeClr val="tx1">
                    <a:lumMod val="95000"/>
                  </a:schemeClr>
                </a:solidFill>
              </a:rPr>
              <a:t>How we achieve this</a:t>
            </a:r>
          </a:p>
        </p:txBody>
      </p:sp>
      <p:sp>
        <p:nvSpPr>
          <p:cNvPr id="89" name="Google Shape;89;p20"/>
          <p:cNvSpPr/>
          <p:nvPr/>
        </p:nvSpPr>
        <p:spPr>
          <a:xfrm>
            <a:off x="317600" y="521467"/>
            <a:ext cx="3148800" cy="3028000"/>
          </a:xfrm>
          <a:prstGeom prst="flowChartConnector">
            <a:avLst/>
          </a:prstGeom>
          <a:solidFill>
            <a:srgbClr val="3B1E4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400" b="1" ker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PARTNERSHIPS</a:t>
            </a:r>
            <a:endParaRPr sz="2400" b="1" kern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1" name="Google Shape;91;p20"/>
          <p:cNvSpPr/>
          <p:nvPr/>
        </p:nvSpPr>
        <p:spPr>
          <a:xfrm>
            <a:off x="4432133" y="521467"/>
            <a:ext cx="3148800" cy="3028000"/>
          </a:xfrm>
          <a:prstGeom prst="flowChartConnector">
            <a:avLst/>
          </a:prstGeom>
          <a:solidFill>
            <a:srgbClr val="3B1E4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400" b="1" ker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SAFETY</a:t>
            </a:r>
            <a:endParaRPr sz="2400" b="1" kern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0" name="Google Shape;90;p20"/>
          <p:cNvSpPr/>
          <p:nvPr/>
        </p:nvSpPr>
        <p:spPr>
          <a:xfrm>
            <a:off x="8180400" y="521467"/>
            <a:ext cx="3148800" cy="3028000"/>
          </a:xfrm>
          <a:prstGeom prst="flowChartConnector">
            <a:avLst/>
          </a:prstGeom>
          <a:solidFill>
            <a:srgbClr val="3B1E4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400" b="1" ker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MOBILE</a:t>
            </a:r>
            <a:endParaRPr sz="2000" b="1" kern="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92" name="Google Shape;92;p20"/>
          <p:cNvSpPr/>
          <p:nvPr/>
        </p:nvSpPr>
        <p:spPr>
          <a:xfrm>
            <a:off x="2276000" y="3549467"/>
            <a:ext cx="3148800" cy="3028000"/>
          </a:xfrm>
          <a:prstGeom prst="flowChartConnector">
            <a:avLst/>
          </a:prstGeom>
          <a:solidFill>
            <a:srgbClr val="3B1E4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400" b="1" ker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NATIVE</a:t>
            </a:r>
            <a:endParaRPr sz="2400" b="1" kern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3" name="Google Shape;93;p20"/>
          <p:cNvSpPr/>
          <p:nvPr/>
        </p:nvSpPr>
        <p:spPr>
          <a:xfrm>
            <a:off x="6491067" y="3549467"/>
            <a:ext cx="3148800" cy="3028000"/>
          </a:xfrm>
          <a:prstGeom prst="flowChartConnector">
            <a:avLst/>
          </a:prstGeom>
          <a:solidFill>
            <a:srgbClr val="3B1E4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400" b="1" ker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FLEXIBLE</a:t>
            </a:r>
            <a:endParaRPr sz="2400" b="1" kern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A7734-2B32-419B-8AA3-ABC6016C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7908" y="125260"/>
            <a:ext cx="4456952" cy="1183367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Challenges</a:t>
            </a:r>
          </a:p>
        </p:txBody>
      </p:sp>
      <p:sp>
        <p:nvSpPr>
          <p:cNvPr id="98" name="Google Shape;98;p21"/>
          <p:cNvSpPr/>
          <p:nvPr/>
        </p:nvSpPr>
        <p:spPr>
          <a:xfrm>
            <a:off x="213200" y="1263367"/>
            <a:ext cx="3148800" cy="3028000"/>
          </a:xfrm>
          <a:prstGeom prst="flowChartConnector">
            <a:avLst/>
          </a:prstGeom>
          <a:solidFill>
            <a:srgbClr val="3B1E4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400" b="1" ker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BUILDING TRUST</a:t>
            </a:r>
            <a:endParaRPr sz="2400" b="1" kern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9" name="Google Shape;99;p21"/>
          <p:cNvSpPr/>
          <p:nvPr/>
        </p:nvSpPr>
        <p:spPr>
          <a:xfrm>
            <a:off x="3181133" y="1263367"/>
            <a:ext cx="3148800" cy="3028000"/>
          </a:xfrm>
          <a:prstGeom prst="flowChartConnector">
            <a:avLst/>
          </a:prstGeom>
          <a:solidFill>
            <a:srgbClr val="3B1E4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400" b="1" ker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STUDENT </a:t>
            </a:r>
            <a:endParaRPr sz="2400" b="1" kern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2400" b="1" ker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MINDSET</a:t>
            </a:r>
            <a:endParaRPr sz="2400" b="1" kern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3" name="Google Shape;103;p21"/>
          <p:cNvSpPr/>
          <p:nvPr/>
        </p:nvSpPr>
        <p:spPr>
          <a:xfrm>
            <a:off x="6040100" y="1338733"/>
            <a:ext cx="3148800" cy="3028000"/>
          </a:xfrm>
          <a:prstGeom prst="flowChartConnector">
            <a:avLst/>
          </a:prstGeom>
          <a:solidFill>
            <a:srgbClr val="3B1E4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400" b="1" ker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LIFE CHALLENGES</a:t>
            </a:r>
            <a:endParaRPr sz="2400" b="1" kern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5" name="Google Shape;105;p21"/>
          <p:cNvSpPr/>
          <p:nvPr/>
        </p:nvSpPr>
        <p:spPr>
          <a:xfrm>
            <a:off x="8730233" y="1338733"/>
            <a:ext cx="3148800" cy="3028000"/>
          </a:xfrm>
          <a:prstGeom prst="flowChartConnector">
            <a:avLst/>
          </a:prstGeom>
          <a:solidFill>
            <a:srgbClr val="3B1E4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400" b="1" ker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PARTNERSHIPS</a:t>
            </a:r>
            <a:endParaRPr sz="2400" b="1" kern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0" name="Google Shape;100;p21"/>
          <p:cNvSpPr/>
          <p:nvPr/>
        </p:nvSpPr>
        <p:spPr>
          <a:xfrm>
            <a:off x="213200" y="3651067"/>
            <a:ext cx="3148800" cy="3028000"/>
          </a:xfrm>
          <a:prstGeom prst="flowChartConnector">
            <a:avLst/>
          </a:prstGeom>
          <a:solidFill>
            <a:srgbClr val="3B1E4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400" b="1" ker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MANAGING INSTRUCTION</a:t>
            </a:r>
            <a:endParaRPr sz="2400" b="1" kern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2" name="Google Shape;102;p21"/>
          <p:cNvSpPr/>
          <p:nvPr/>
        </p:nvSpPr>
        <p:spPr>
          <a:xfrm>
            <a:off x="3181133" y="3651067"/>
            <a:ext cx="3148800" cy="3028000"/>
          </a:xfrm>
          <a:prstGeom prst="flowChartConnector">
            <a:avLst/>
          </a:prstGeom>
          <a:solidFill>
            <a:srgbClr val="3B1E4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400" b="1" ker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NON</a:t>
            </a:r>
            <a:endParaRPr sz="2400" b="1" kern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2400" b="1" ker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TRADITIONAL</a:t>
            </a:r>
            <a:endParaRPr sz="2400" b="1" kern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2400" b="1" ker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MODELS</a:t>
            </a:r>
            <a:endParaRPr sz="2400" b="1" kern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4" name="Google Shape;104;p21"/>
          <p:cNvSpPr/>
          <p:nvPr/>
        </p:nvSpPr>
        <p:spPr>
          <a:xfrm>
            <a:off x="6040100" y="3651067"/>
            <a:ext cx="3148800" cy="3028000"/>
          </a:xfrm>
          <a:prstGeom prst="flowChartConnector">
            <a:avLst/>
          </a:prstGeom>
          <a:solidFill>
            <a:srgbClr val="3B1E4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400" b="1" ker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STAYING SMALL</a:t>
            </a:r>
            <a:endParaRPr sz="2400" b="1" kern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6" name="Google Shape;106;p21"/>
          <p:cNvSpPr/>
          <p:nvPr/>
        </p:nvSpPr>
        <p:spPr>
          <a:xfrm>
            <a:off x="8730233" y="3651067"/>
            <a:ext cx="3148800" cy="3028000"/>
          </a:xfrm>
          <a:prstGeom prst="flowChartConnector">
            <a:avLst/>
          </a:prstGeom>
          <a:solidFill>
            <a:srgbClr val="3B1E4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400" b="1" ker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FINANCIAL</a:t>
            </a:r>
            <a:endParaRPr sz="2400" b="1" kern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2400" b="1" ker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LIMITATIONS</a:t>
            </a:r>
            <a:endParaRPr sz="2400" b="1" kern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1E42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0" y="2313467"/>
            <a:ext cx="12192000" cy="2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>
                <a:solidFill>
                  <a:srgbClr val="FFFFFF"/>
                </a:solidFill>
              </a:rPr>
              <a:t>COVID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0" y="342767"/>
            <a:ext cx="12192000" cy="14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667" tIns="43667" rIns="43667" bIns="43667" anchor="t" anchorCtr="0">
            <a:noAutofit/>
          </a:bodyPr>
          <a:lstStyle/>
          <a:p>
            <a:pPr algn="ctr">
              <a:buSzPts val="2900"/>
            </a:pPr>
            <a:r>
              <a:rPr lang="en" sz="5600">
                <a:solidFill>
                  <a:srgbClr val="000000"/>
                </a:solidFill>
              </a:rPr>
              <a:t>NEW CHALLENGES</a:t>
            </a:r>
            <a:r>
              <a:rPr lang="en" sz="8000">
                <a:solidFill>
                  <a:srgbClr val="000000"/>
                </a:solidFill>
              </a:rPr>
              <a:t> </a:t>
            </a:r>
            <a:endParaRPr sz="8000" b="1">
              <a:solidFill>
                <a:srgbClr val="000000"/>
              </a:solidFill>
            </a:endParaRPr>
          </a:p>
        </p:txBody>
      </p:sp>
      <p:sp>
        <p:nvSpPr>
          <p:cNvPr id="117" name="Google Shape;117;p23"/>
          <p:cNvSpPr/>
          <p:nvPr/>
        </p:nvSpPr>
        <p:spPr>
          <a:xfrm>
            <a:off x="357901" y="2879600"/>
            <a:ext cx="3478800" cy="2114800"/>
          </a:xfrm>
          <a:prstGeom prst="ellipse">
            <a:avLst/>
          </a:prstGeom>
          <a:solidFill>
            <a:srgbClr val="3B1E4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3667" tIns="43667" rIns="43667" bIns="43667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133" b="1" ker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STUDENT SAFETY</a:t>
            </a:r>
            <a:endParaRPr sz="2133" b="1" kern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8" name="Google Shape;118;p23"/>
          <p:cNvSpPr/>
          <p:nvPr/>
        </p:nvSpPr>
        <p:spPr>
          <a:xfrm>
            <a:off x="4096800" y="2879600"/>
            <a:ext cx="3820800" cy="2114800"/>
          </a:xfrm>
          <a:prstGeom prst="ellipse">
            <a:avLst/>
          </a:prstGeom>
          <a:solidFill>
            <a:srgbClr val="3B1E4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3667" tIns="43667" rIns="43667" bIns="43667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133" b="1" ker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DIGITAL EQUITY</a:t>
            </a:r>
            <a:endParaRPr sz="2133" b="1" kern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9" name="Google Shape;119;p23"/>
          <p:cNvSpPr/>
          <p:nvPr/>
        </p:nvSpPr>
        <p:spPr>
          <a:xfrm>
            <a:off x="8218333" y="2796000"/>
            <a:ext cx="3565200" cy="2198400"/>
          </a:xfrm>
          <a:prstGeom prst="ellipse">
            <a:avLst/>
          </a:prstGeom>
          <a:solidFill>
            <a:srgbClr val="3B1E4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3667" tIns="43667" rIns="43667" bIns="43667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133" b="1" ker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SUPPORT SERVICES</a:t>
            </a:r>
            <a:endParaRPr sz="2133" b="1" kern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1E4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>
            <a:spLocks noGrp="1"/>
          </p:cNvSpPr>
          <p:nvPr>
            <p:ph type="title"/>
          </p:nvPr>
        </p:nvSpPr>
        <p:spPr>
          <a:xfrm>
            <a:off x="-67" y="428633"/>
            <a:ext cx="12192000" cy="1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667" tIns="43667" rIns="43667" bIns="43667" anchor="t" anchorCtr="0">
            <a:noAutofit/>
          </a:bodyPr>
          <a:lstStyle/>
          <a:p>
            <a:pPr algn="ctr">
              <a:buSzPts val="2900"/>
            </a:pPr>
            <a:r>
              <a:rPr lang="en" sz="5600"/>
              <a:t>PIVOT</a:t>
            </a:r>
            <a:endParaRPr sz="5600"/>
          </a:p>
        </p:txBody>
      </p:sp>
      <p:sp>
        <p:nvSpPr>
          <p:cNvPr id="125" name="Google Shape;125;p24"/>
          <p:cNvSpPr/>
          <p:nvPr/>
        </p:nvSpPr>
        <p:spPr>
          <a:xfrm>
            <a:off x="619133" y="1428633"/>
            <a:ext cx="3176000" cy="2114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3667" tIns="43667" rIns="43667" bIns="43667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733" kern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REGROUP</a:t>
            </a:r>
            <a:endParaRPr sz="3733" kern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6" name="Google Shape;126;p24"/>
          <p:cNvSpPr/>
          <p:nvPr/>
        </p:nvSpPr>
        <p:spPr>
          <a:xfrm>
            <a:off x="4421733" y="2371600"/>
            <a:ext cx="3348400" cy="2114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3667" tIns="43667" rIns="43667" bIns="43667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733" kern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REDESIGN</a:t>
            </a:r>
            <a:endParaRPr sz="3733" kern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7" name="Google Shape;127;p24"/>
          <p:cNvSpPr/>
          <p:nvPr/>
        </p:nvSpPr>
        <p:spPr>
          <a:xfrm>
            <a:off x="8066367" y="3764100"/>
            <a:ext cx="3526400" cy="20264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3667" tIns="43667" rIns="43667" bIns="43667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733" kern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RE-ENGAGE</a:t>
            </a:r>
            <a:endParaRPr sz="3733" kern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1E4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title"/>
          </p:nvPr>
        </p:nvSpPr>
        <p:spPr>
          <a:xfrm>
            <a:off x="619125" y="2643188"/>
            <a:ext cx="10954000" cy="1562800"/>
          </a:xfrm>
          <a:prstGeom prst="rect">
            <a:avLst/>
          </a:prstGeom>
        </p:spPr>
        <p:txBody>
          <a:bodyPr spcFirstLastPara="1" wrap="square" lIns="43667" tIns="43667" rIns="43667" bIns="43667" anchor="ctr" anchorCtr="0">
            <a:normAutofit/>
          </a:bodyPr>
          <a:lstStyle/>
          <a:p>
            <a:r>
              <a:rPr lang="en-US" dirty="0"/>
              <a:t>ACC Virtual Class</a:t>
            </a:r>
            <a:endParaRPr dirty="0"/>
          </a:p>
        </p:txBody>
      </p:sp>
      <p:pic>
        <p:nvPicPr>
          <p:cNvPr id="134" name="Google Shape;134;p25" descr="Austin Community College virtual class with Quien Soy on screen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389865"/>
            <a:ext cx="12192004" cy="5789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73A15-13D0-4A36-AEA8-524CD66BA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TWC 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43F76-EAD5-4BC4-A527-0FAFC30C1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41" y="2336873"/>
            <a:ext cx="11713780" cy="3599316"/>
          </a:xfrm>
        </p:spPr>
        <p:txBody>
          <a:bodyPr/>
          <a:lstStyle/>
          <a:p>
            <a:pPr lvl="1"/>
            <a:r>
              <a:rPr lang="en-US" sz="4400" dirty="0"/>
              <a:t>AEL State Director Opening Welcome</a:t>
            </a:r>
          </a:p>
          <a:p>
            <a:pPr lvl="1"/>
            <a:r>
              <a:rPr lang="en-US" sz="4400" dirty="0"/>
              <a:t>Commissioners Opening Remarks</a:t>
            </a:r>
          </a:p>
        </p:txBody>
      </p:sp>
    </p:spTree>
    <p:extLst>
      <p:ext uri="{BB962C8B-B14F-4D97-AF65-F5344CB8AC3E}">
        <p14:creationId xmlns:p14="http://schemas.microsoft.com/office/powerpoint/2010/main" val="2192712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1E42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F57BF-A638-4E38-9243-63BE9EF74F0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ACC Virtual Classes</a:t>
            </a:r>
          </a:p>
        </p:txBody>
      </p:sp>
      <p:pic>
        <p:nvPicPr>
          <p:cNvPr id="139" name="Google Shape;139;p26" descr="various images of students on virtual classes at AC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167" y="243168"/>
            <a:ext cx="4047735" cy="2824097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2" name="Google Shape;142;p26" descr="various images of students on virtual classes at ACC"/>
          <p:cNvPicPr preferRelativeResize="0"/>
          <p:nvPr/>
        </p:nvPicPr>
        <p:blipFill rotWithShape="1">
          <a:blip r:embed="rId4">
            <a:alphaModFix/>
          </a:blip>
          <a:srcRect t="26340" r="-2259" b="13396"/>
          <a:stretch/>
        </p:blipFill>
        <p:spPr>
          <a:xfrm>
            <a:off x="4768859" y="2185853"/>
            <a:ext cx="2517912" cy="1979439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0" name="Google Shape;140;p26" descr="various images of students on virtual classes at ACC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72300" y="243167"/>
            <a:ext cx="3922000" cy="2824100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1" name="Google Shape;141;p26" descr="various images of students on virtual classes at ACC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09433" y="3833784"/>
            <a:ext cx="4047735" cy="2641200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/>
          </p:nvPr>
        </p:nvSpPr>
        <p:spPr>
          <a:xfrm>
            <a:off x="-133" y="306600"/>
            <a:ext cx="12192000" cy="1282800"/>
          </a:xfrm>
          <a:prstGeom prst="rect">
            <a:avLst/>
          </a:prstGeom>
        </p:spPr>
        <p:txBody>
          <a:bodyPr spcFirstLastPara="1" wrap="square" lIns="43667" tIns="43667" rIns="43667" bIns="43667" anchor="ctr" anchorCtr="0">
            <a:normAutofit/>
          </a:bodyPr>
          <a:lstStyle/>
          <a:p>
            <a:pPr algn="ctr"/>
            <a:r>
              <a:rPr lang="en" sz="5600" dirty="0">
                <a:solidFill>
                  <a:srgbClr val="000000"/>
                </a:solidFill>
              </a:rPr>
              <a:t>DURING THE PANDEMIC</a:t>
            </a:r>
            <a:endParaRPr sz="5600" dirty="0">
              <a:solidFill>
                <a:srgbClr val="000000"/>
              </a:solidFill>
            </a:endParaRPr>
          </a:p>
        </p:txBody>
      </p:sp>
      <p:sp>
        <p:nvSpPr>
          <p:cNvPr id="150" name="Google Shape;150;p27"/>
          <p:cNvSpPr/>
          <p:nvPr/>
        </p:nvSpPr>
        <p:spPr>
          <a:xfrm>
            <a:off x="1945933" y="1589333"/>
            <a:ext cx="2761200" cy="2414800"/>
          </a:xfrm>
          <a:prstGeom prst="ellipse">
            <a:avLst/>
          </a:prstGeom>
          <a:solidFill>
            <a:srgbClr val="3B1E4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400" kern="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300 </a:t>
            </a:r>
            <a:endParaRPr sz="2400" kern="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2400" kern="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DIGITAL LITERACY</a:t>
            </a:r>
            <a:endParaRPr sz="2400" kern="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2" name="Google Shape;152;p27"/>
          <p:cNvSpPr/>
          <p:nvPr/>
        </p:nvSpPr>
        <p:spPr>
          <a:xfrm>
            <a:off x="5688933" y="1589333"/>
            <a:ext cx="2761200" cy="2414800"/>
          </a:xfrm>
          <a:prstGeom prst="ellipse">
            <a:avLst/>
          </a:prstGeom>
          <a:solidFill>
            <a:srgbClr val="3B1E4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400" kern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2400" ker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60</a:t>
            </a:r>
            <a:endParaRPr sz="2400" kern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2400" ker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Trainer</a:t>
            </a:r>
            <a:endParaRPr sz="2400" kern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2400" ker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DIGITAL LITERACY</a:t>
            </a:r>
            <a:endParaRPr sz="2400" kern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algn="ctr" defTabSz="1219170">
              <a:buClr>
                <a:srgbClr val="000000"/>
              </a:buClr>
            </a:pPr>
            <a:endParaRPr sz="2533" kern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1" name="Google Shape;151;p27"/>
          <p:cNvSpPr/>
          <p:nvPr/>
        </p:nvSpPr>
        <p:spPr>
          <a:xfrm>
            <a:off x="3875033" y="3810933"/>
            <a:ext cx="2761200" cy="2414800"/>
          </a:xfrm>
          <a:prstGeom prst="ellipse">
            <a:avLst/>
          </a:prstGeom>
          <a:solidFill>
            <a:srgbClr val="3B1E4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400" ker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200</a:t>
            </a:r>
            <a:endParaRPr sz="2400" kern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2400" ker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TEACHER ASSISTANT</a:t>
            </a:r>
            <a:endParaRPr sz="2400" kern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3" name="Google Shape;153;p27"/>
          <p:cNvSpPr/>
          <p:nvPr/>
        </p:nvSpPr>
        <p:spPr>
          <a:xfrm>
            <a:off x="7615800" y="3766733"/>
            <a:ext cx="2761200" cy="2503200"/>
          </a:xfrm>
          <a:prstGeom prst="ellipse">
            <a:avLst/>
          </a:prstGeom>
          <a:solidFill>
            <a:srgbClr val="3B1E4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400" kern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2400" ker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100</a:t>
            </a:r>
            <a:endParaRPr sz="2400" kern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2400" ker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BASIC ENGLISH</a:t>
            </a:r>
            <a:endParaRPr sz="2400" kern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algn="ctr" defTabSz="1219170">
              <a:buClr>
                <a:srgbClr val="000000"/>
              </a:buClr>
            </a:pPr>
            <a:endParaRPr sz="2400" kern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1E42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>
            <a:off x="619125" y="2643188"/>
            <a:ext cx="10954000" cy="1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667" tIns="43667" rIns="43667" bIns="43667" anchor="ctr" anchorCtr="0">
            <a:normAutofit/>
          </a:bodyPr>
          <a:lstStyle/>
          <a:p>
            <a:r>
              <a:rPr lang="en" sz="8000" dirty="0"/>
              <a:t>QUESTIONS?</a:t>
            </a:r>
            <a:endParaRPr sz="8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6777B-8FEE-48C7-B601-FEF79B483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Verdana"/>
                <a:ea typeface="Verdana"/>
              </a:rPr>
              <a:t>Committee Recommendations &amp; Discussion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1F14D-E666-4CF7-BFFB-BD163090D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212208"/>
          </a:xfrm>
        </p:spPr>
        <p:txBody>
          <a:bodyPr>
            <a:noAutofit/>
          </a:bodyPr>
          <a:lstStyle/>
          <a:p>
            <a:pPr marL="542925" indent="-285750">
              <a:spcBef>
                <a:spcPts val="0"/>
              </a:spcBef>
            </a:pPr>
            <a:r>
              <a:rPr lang="en-US" sz="28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Digital Skills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Basic literacy &amp; entry technical skills needed for workplace</a:t>
            </a:r>
          </a:p>
          <a:p>
            <a:pPr marL="542925" indent="-285750">
              <a:spcBef>
                <a:spcPts val="0"/>
              </a:spcBef>
            </a:pPr>
            <a:r>
              <a:rPr lang="en-US" sz="28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Career Readiness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Employability &amp; market--valued vocational skills)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42925" indent="-285750">
              <a:spcBef>
                <a:spcPts val="0"/>
              </a:spcBef>
            </a:pPr>
            <a:r>
              <a:rPr lang="en-US" sz="28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Reentry / Barriers to Entry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Justice-involved, veterans, etc.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42925" indent="-285750">
              <a:spcBef>
                <a:spcPts val="0"/>
              </a:spcBef>
            </a:pPr>
            <a:r>
              <a:rPr lang="en-US" sz="28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Support Service Networks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Expand 2020 recommendation on faith-based, community-based, non-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profit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organization engagement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528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6777B-8FEE-48C7-B601-FEF79B483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Closing Remarks</a:t>
            </a:r>
          </a:p>
        </p:txBody>
      </p:sp>
    </p:spTree>
    <p:extLst>
      <p:ext uri="{BB962C8B-B14F-4D97-AF65-F5344CB8AC3E}">
        <p14:creationId xmlns:p14="http://schemas.microsoft.com/office/powerpoint/2010/main" val="2439911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86A95-3EC2-424A-BD7B-3FDBFCA27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See you in 2022!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EF75B-7156-451B-8EA4-F85B131D9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Meeting Dates TBD</a:t>
            </a:r>
          </a:p>
          <a:p>
            <a:r>
              <a:rPr lang="en-US" sz="4400" i="1" dirty="0"/>
              <a:t>Have a wonderful holiday!</a:t>
            </a:r>
          </a:p>
          <a:p>
            <a:r>
              <a:rPr lang="en-US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0196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D97B5-3DB9-4FD5-A37A-4974484B1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you, Members!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31CEFC-C03C-42DB-A4CF-7A4263016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970239"/>
            <a:ext cx="5090474" cy="1059769"/>
          </a:xfrm>
        </p:spPr>
        <p:txBody>
          <a:bodyPr/>
          <a:lstStyle/>
          <a:p>
            <a:r>
              <a:rPr lang="en-US" sz="2800" dirty="0"/>
              <a:t>Departing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AA138-A60F-4B0D-919F-E1FBCDCB4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3020582"/>
            <a:ext cx="6127423" cy="3634743"/>
          </a:xfrm>
        </p:spPr>
        <p:txBody>
          <a:bodyPr vert="horz" lIns="91440" tIns="45720" rIns="91440" bIns="45720" numCol="2" rtlCol="0" anchor="t">
            <a:normAutofit/>
          </a:bodyPr>
          <a:lstStyle/>
          <a:p>
            <a:r>
              <a:rPr lang="en-US" sz="2800" dirty="0"/>
              <a:t>Donald Tracy</a:t>
            </a:r>
          </a:p>
          <a:p>
            <a:r>
              <a:rPr lang="en-US" sz="2800" dirty="0"/>
              <a:t>David Barron</a:t>
            </a:r>
          </a:p>
          <a:p>
            <a:r>
              <a:rPr lang="en-US" sz="2800" dirty="0"/>
              <a:t>Traci Berry</a:t>
            </a:r>
          </a:p>
          <a:p>
            <a:r>
              <a:rPr lang="en-US" sz="2800" dirty="0"/>
              <a:t>Paul Fletcher</a:t>
            </a:r>
          </a:p>
          <a:p>
            <a:r>
              <a:rPr lang="en-US" sz="2800" dirty="0"/>
              <a:t>Samuel Keeler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FAB1A5-A4DF-436C-9C5A-B0C65B842B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94121" y="1977795"/>
            <a:ext cx="4879057" cy="105115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New and Continuing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3F724-36DE-4520-B0B6-EE5EA5B8F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6597877" cy="2906179"/>
          </a:xfrm>
        </p:spPr>
        <p:txBody>
          <a:bodyPr/>
          <a:lstStyle/>
          <a:p>
            <a:r>
              <a:rPr lang="en-US" sz="2800" dirty="0"/>
              <a:t>Diana Contreras (2</a:t>
            </a:r>
            <a:r>
              <a:rPr lang="en-US" sz="2800" baseline="30000" dirty="0"/>
              <a:t>nd</a:t>
            </a:r>
            <a:r>
              <a:rPr lang="en-US" sz="2800" dirty="0"/>
              <a:t> Term)</a:t>
            </a:r>
          </a:p>
          <a:p>
            <a:r>
              <a:rPr lang="en-US" sz="2800" dirty="0"/>
              <a:t>Jauneen Maldonado (New)</a:t>
            </a:r>
          </a:p>
          <a:p>
            <a:r>
              <a:rPr lang="en-US" sz="2800" dirty="0"/>
              <a:t>Steve Banta (New)</a:t>
            </a:r>
          </a:p>
          <a:p>
            <a:r>
              <a:rPr lang="en-US" sz="2800" dirty="0"/>
              <a:t>Brenda Schofield</a:t>
            </a:r>
          </a:p>
          <a:p>
            <a:r>
              <a:rPr lang="en-US" sz="2800" dirty="0">
                <a:latin typeface="Verdana"/>
                <a:ea typeface="Verdana"/>
              </a:rPr>
              <a:t>Rita Hernandez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781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D68D8-BFC8-4E12-9DFB-F2B3FCC97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Departing Members</a:t>
            </a:r>
            <a:endParaRPr lang="en-US"/>
          </a:p>
        </p:txBody>
      </p:sp>
      <p:pic>
        <p:nvPicPr>
          <p:cNvPr id="5" name="Picture 5" descr="Image reads See you later">
            <a:extLst>
              <a:ext uri="{FF2B5EF4-FFF2-40B4-BE49-F238E27FC236}">
                <a16:creationId xmlns:a16="http://schemas.microsoft.com/office/drawing/2014/main" id="{208C11FC-D18F-4C3D-99CB-2BB57A69D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0529" y="2336873"/>
            <a:ext cx="5398970" cy="359931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497B33-E065-48A8-A6F1-B08B44B65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Remarks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48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7A600-CD28-4CF5-BBCB-CD1B3AC0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Verdana"/>
                <a:ea typeface="Verdana"/>
              </a:rPr>
              <a:t>Introductions – New Members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AF56D-B203-4DEC-ACBC-834AF3F9C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endParaRPr lang="en-US" dirty="0">
              <a:latin typeface="Verdana"/>
              <a:ea typeface="Verdana"/>
            </a:endParaRPr>
          </a:p>
          <a:p>
            <a:pPr marL="0" indent="0">
              <a:buNone/>
            </a:pPr>
            <a:r>
              <a:rPr lang="en-US" b="1" dirty="0">
                <a:latin typeface="Verdana"/>
                <a:ea typeface="Verdana"/>
              </a:rPr>
              <a:t>Jauneen Maldonado </a:t>
            </a:r>
            <a:r>
              <a:rPr lang="en-US" dirty="0">
                <a:latin typeface="Verdana"/>
                <a:ea typeface="Verdana"/>
              </a:rPr>
              <a:t>-</a:t>
            </a:r>
            <a:r>
              <a:rPr lang="en-US" b="1" dirty="0">
                <a:latin typeface="Verdana"/>
                <a:ea typeface="Verdana"/>
              </a:rPr>
              <a:t> </a:t>
            </a:r>
            <a:r>
              <a:rPr lang="en-US" dirty="0">
                <a:latin typeface="Verdana"/>
                <a:ea typeface="Verdana"/>
              </a:rPr>
              <a:t>AEL Director, Workforce Solutions Tarrant County</a:t>
            </a:r>
          </a:p>
          <a:p>
            <a:pPr marL="0" indent="0">
              <a:buNone/>
            </a:pPr>
            <a:r>
              <a:rPr lang="en-US" b="1" dirty="0">
                <a:latin typeface="Verdana"/>
                <a:ea typeface="Verdana"/>
              </a:rPr>
              <a:t>Steve Banta </a:t>
            </a:r>
            <a:r>
              <a:rPr lang="en-US" dirty="0">
                <a:latin typeface="Verdana"/>
                <a:ea typeface="Verdana"/>
              </a:rPr>
              <a:t>– Executive Director, Literacy Texas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01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2B3A5-C19E-4C58-A94A-B86FF9A3F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TWC AEL Updates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D0CE90D-660B-4F6D-B74B-114B524A4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4232275"/>
            <a:ext cx="9613900" cy="1703388"/>
          </a:xfrm>
        </p:spPr>
        <p:txBody>
          <a:bodyPr>
            <a:normAutofit/>
          </a:bodyPr>
          <a:lstStyle/>
          <a:p>
            <a:r>
              <a:rPr lang="en-US" dirty="0"/>
              <a:t>Future Workforce Awards</a:t>
            </a:r>
          </a:p>
          <a:p>
            <a:r>
              <a:rPr lang="en-US" dirty="0"/>
              <a:t>HSE Voucher Program</a:t>
            </a:r>
          </a:p>
        </p:txBody>
      </p:sp>
    </p:spTree>
    <p:extLst>
      <p:ext uri="{BB962C8B-B14F-4D97-AF65-F5344CB8AC3E}">
        <p14:creationId xmlns:p14="http://schemas.microsoft.com/office/powerpoint/2010/main" val="4262496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A8CF36-639F-4466-A33C-69E1D641D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Workforce Awards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5EA56D-8394-48C2-968E-E534109B5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669551" cy="3599316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/>
              <a:t>Focus on outcomes (enrollments, credentials, increased skills)</a:t>
            </a:r>
          </a:p>
          <a:p>
            <a:r>
              <a:rPr lang="en-US" dirty="0"/>
              <a:t>Engagement between AEL program, Boards, and Vocational Rehabilitation</a:t>
            </a:r>
          </a:p>
          <a:p>
            <a:r>
              <a:rPr lang="en-US">
                <a:latin typeface="Verdana"/>
                <a:ea typeface="Verdana"/>
              </a:rPr>
              <a:t>Recognizing our customers – </a:t>
            </a:r>
            <a:r>
              <a:rPr lang="en-US" i="1">
                <a:latin typeface="Verdana"/>
                <a:ea typeface="Verdana"/>
              </a:rPr>
              <a:t>Adult Scholar of the Year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61165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83C207-12A7-4AB8-9D0D-426748B8A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Workforce Conference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0E6C37A-203F-4285-B455-04873F27F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7984" y="2419250"/>
            <a:ext cx="6033519" cy="398154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Verdana"/>
                <a:ea typeface="Verdana"/>
              </a:rPr>
              <a:t>Best in Class ($)</a:t>
            </a:r>
          </a:p>
          <a:p>
            <a:r>
              <a:rPr lang="en-US">
                <a:latin typeface="Verdana"/>
                <a:ea typeface="Verdana"/>
              </a:rPr>
              <a:t>Co-Enrollment ($)</a:t>
            </a:r>
          </a:p>
          <a:p>
            <a:r>
              <a:rPr lang="en-US">
                <a:latin typeface="Verdana"/>
                <a:ea typeface="Verdana"/>
              </a:rPr>
              <a:t> </a:t>
            </a:r>
            <a:r>
              <a:rPr lang="en-US" i="1">
                <a:latin typeface="Verdana"/>
                <a:ea typeface="Verdana"/>
              </a:rPr>
              <a:t>Texas Adult Scholar of the Year (6 scholars)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DF129F3-E851-4B11-8FC3-3ED8FB306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72389" y="2110278"/>
            <a:ext cx="5161784" cy="2734708"/>
          </a:xfrm>
        </p:spPr>
        <p:txBody>
          <a:bodyPr/>
          <a:lstStyle/>
          <a:p>
            <a:pPr marL="0" indent="0">
              <a:buNone/>
            </a:pPr>
            <a:r>
              <a:rPr lang="en-US" sz="3200" i="1" dirty="0"/>
              <a:t>1</a:t>
            </a:r>
            <a:r>
              <a:rPr lang="en-US" sz="3200" i="1" baseline="30000" dirty="0"/>
              <a:t>st</a:t>
            </a:r>
            <a:r>
              <a:rPr lang="en-US" sz="3200" i="1" dirty="0"/>
              <a:t> Place - $75,000</a:t>
            </a:r>
          </a:p>
          <a:p>
            <a:pPr marL="0" indent="0">
              <a:buNone/>
            </a:pPr>
            <a:r>
              <a:rPr lang="en-US" sz="3200" i="1" dirty="0"/>
              <a:t>2</a:t>
            </a:r>
            <a:r>
              <a:rPr lang="en-US" sz="3200" i="1" baseline="30000" dirty="0"/>
              <a:t>nd</a:t>
            </a:r>
            <a:r>
              <a:rPr lang="en-US" sz="3200" i="1" dirty="0"/>
              <a:t> Place - $50,000</a:t>
            </a:r>
          </a:p>
          <a:p>
            <a:pPr marL="0" indent="0">
              <a:buNone/>
            </a:pPr>
            <a:r>
              <a:rPr lang="en-US" sz="3200" i="1" dirty="0"/>
              <a:t>3</a:t>
            </a:r>
            <a:r>
              <a:rPr lang="en-US" sz="3200" i="1" baseline="30000" dirty="0"/>
              <a:t>rd</a:t>
            </a:r>
            <a:r>
              <a:rPr lang="en-US" sz="3200" i="1" dirty="0"/>
              <a:t> Place - $25,000</a:t>
            </a:r>
          </a:p>
        </p:txBody>
      </p:sp>
      <p:pic>
        <p:nvPicPr>
          <p:cNvPr id="8" name="Content Placeholder 5" descr="Diploma roll with solid fill">
            <a:extLst>
              <a:ext uri="{FF2B5EF4-FFF2-40B4-BE49-F238E27FC236}">
                <a16:creationId xmlns:a16="http://schemas.microsoft.com/office/drawing/2014/main" id="{3522D0C9-A995-401A-8C1E-536BC53CD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18026" y="4289128"/>
            <a:ext cx="2511990" cy="251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41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C2BFA-19C9-4806-B4FB-8CBA0C44F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 School Equivalency Subsidy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1CC5B-EF8C-48ED-A333-5801B9A1E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095124" cy="40304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TEC §48.302 (amended HB 1525)</a:t>
            </a:r>
          </a:p>
          <a:p>
            <a:r>
              <a:rPr lang="en-US" dirty="0"/>
              <a:t>Subsidizes HSE exams for eligible Texans 21+</a:t>
            </a:r>
          </a:p>
          <a:p>
            <a:r>
              <a:rPr lang="en-US" dirty="0"/>
              <a:t>TEA/TWC contract, $1.5M</a:t>
            </a:r>
          </a:p>
          <a:p>
            <a:r>
              <a:rPr lang="en-US" dirty="0"/>
              <a:t>Managed locally by AEL programs</a:t>
            </a:r>
          </a:p>
        </p:txBody>
      </p:sp>
    </p:spTree>
    <p:extLst>
      <p:ext uri="{BB962C8B-B14F-4D97-AF65-F5344CB8AC3E}">
        <p14:creationId xmlns:p14="http://schemas.microsoft.com/office/powerpoint/2010/main" val="73837770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rking template" id="{E93188FF-ABBF-4175-BD0C-58BBB23381C9}" vid="{BE0FCF59-B90C-4BE3-9C13-0E24E2BC5E63}"/>
    </a:ext>
  </a:extLst>
</a:theme>
</file>

<file path=ppt/theme/theme2.xml><?xml version="1.0" encoding="utf-8"?>
<a:theme xmlns:a="http://schemas.openxmlformats.org/drawingml/2006/main" name="DARK">
  <a:themeElements>
    <a:clrScheme name="Custom 9">
      <a:dk1>
        <a:srgbClr val="161108"/>
      </a:dk1>
      <a:lt1>
        <a:srgbClr val="F9F9F9"/>
      </a:lt1>
      <a:dk2>
        <a:srgbClr val="353B3F"/>
      </a:dk2>
      <a:lt2>
        <a:srgbClr val="F9F9F9"/>
      </a:lt2>
      <a:accent1>
        <a:srgbClr val="BC9850"/>
      </a:accent1>
      <a:accent2>
        <a:srgbClr val="9E7D3C"/>
      </a:accent2>
      <a:accent3>
        <a:srgbClr val="7A612E"/>
      </a:accent3>
      <a:accent4>
        <a:srgbClr val="564420"/>
      </a:accent4>
      <a:accent5>
        <a:srgbClr val="372C15"/>
      </a:accent5>
      <a:accent6>
        <a:srgbClr val="161108"/>
      </a:accent6>
      <a:hlink>
        <a:srgbClr val="BC9850"/>
      </a:hlink>
      <a:folHlink>
        <a:srgbClr val="9E7D3C"/>
      </a:folHlink>
    </a:clrScheme>
    <a:fontScheme name="Custom 1">
      <a:majorFont>
        <a:latin typeface="swis"/>
        <a:ea typeface=""/>
        <a:cs typeface=""/>
      </a:majorFont>
      <a:minorFont>
        <a:latin typeface="Calibri"/>
        <a:ea typeface=""/>
        <a:cs typeface="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for WES-8.11.20" id="{F319AB8C-5E85-4871-A486-E0E876AA5BB8}" vid="{85B17CD3-6950-4A15-B896-7AEE2C65FF9B}"/>
    </a:ext>
  </a:extLst>
</a:theme>
</file>

<file path=ppt/theme/theme3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642EF467A7A44DB716AE34F1A26D86" ma:contentTypeVersion="9" ma:contentTypeDescription="Create a new document." ma:contentTypeScope="" ma:versionID="b02bb048a14889dff37c2e824e7c2068">
  <xsd:schema xmlns:xsd="http://www.w3.org/2001/XMLSchema" xmlns:xs="http://www.w3.org/2001/XMLSchema" xmlns:p="http://schemas.microsoft.com/office/2006/metadata/properties" xmlns:ns2="58e7f5ae-d4a4-4f87-b757-e72860b046a8" xmlns:ns3="35625ac7-1bfd-4a7f-9a7f-d13086bfa749" targetNamespace="http://schemas.microsoft.com/office/2006/metadata/properties" ma:root="true" ma:fieldsID="b8f1007ea56bcc143eee6fda933b87d3" ns2:_="" ns3:_="">
    <xsd:import namespace="58e7f5ae-d4a4-4f87-b757-e72860b046a8"/>
    <xsd:import namespace="35625ac7-1bfd-4a7f-9a7f-d13086bfa749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Author0" minOccurs="0"/>
                <xsd:element ref="ns2:Project" minOccurs="0"/>
                <xsd:element ref="ns2:MeetingDate" minOccurs="0"/>
                <xsd:element ref="ns2:Date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7f5ae-d4a4-4f87-b757-e72860b046a8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format="Dropdown" ma:internalName="Category">
      <xsd:simpleType>
        <xsd:restriction base="dms:Text">
          <xsd:maxLength value="255"/>
        </xsd:restriction>
      </xsd:simpleType>
    </xsd:element>
    <xsd:element name="Author0" ma:index="9" nillable="true" ma:displayName="Author" ma:format="Dropdown" ma:list="UserInfo" ma:SharePointGroup="0" ma:internalName="Author0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oject" ma:index="10" nillable="true" ma:displayName="Group" ma:format="Dropdown" ma:internalName="Project">
      <xsd:simpleType>
        <xsd:union memberTypes="dms:Text">
          <xsd:simpleType>
            <xsd:restriction base="dms:Choice">
              <xsd:enumeration value="Bi-Weekly Call"/>
              <xsd:enumeration value="SOP"/>
              <xsd:enumeration value="Advisory Committee"/>
              <xsd:enumeration value="Staff Meeting"/>
              <xsd:enumeration value="War Room"/>
              <xsd:enumeration value="BAEL Huddle"/>
              <xsd:enumeration value="Zenefits"/>
              <xsd:enumeration value="Survey Monkey"/>
              <xsd:enumeration value="Inventory"/>
            </xsd:restriction>
          </xsd:simpleType>
        </xsd:union>
      </xsd:simpleType>
    </xsd:element>
    <xsd:element name="MeetingDate" ma:index="11" nillable="true" ma:displayName="Meeting Date" ma:format="DateOnly" ma:internalName="MeetingDate">
      <xsd:simpleType>
        <xsd:restriction base="dms:DateTime"/>
      </xsd:simpleType>
    </xsd:element>
    <xsd:element name="Date" ma:index="12" nillable="true" ma:displayName="Date" ma:format="DateOnly" ma:internalName="Date">
      <xsd:simpleType>
        <xsd:restriction base="dms:DateTime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625ac7-1bfd-4a7f-9a7f-d13086bfa74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thor0 xmlns="58e7f5ae-d4a4-4f87-b757-e72860b046a8">
      <UserInfo>
        <DisplayName/>
        <AccountId xsi:nil="true"/>
        <AccountType/>
      </UserInfo>
    </Author0>
    <Date xmlns="58e7f5ae-d4a4-4f87-b757-e72860b046a8">2021-03-31T05:00:00+00:00</Date>
    <MeetingDate xmlns="58e7f5ae-d4a4-4f87-b757-e72860b046a8">2021-03-31T05:00:00+00:00</MeetingDate>
    <Project xmlns="58e7f5ae-d4a4-4f87-b757-e72860b046a8">Advisory Committee</Project>
    <Category xmlns="58e7f5ae-d4a4-4f87-b757-e72860b046a8">PowerPoint</Category>
  </documentManagement>
</p:properties>
</file>

<file path=customXml/itemProps1.xml><?xml version="1.0" encoding="utf-8"?>
<ds:datastoreItem xmlns:ds="http://schemas.openxmlformats.org/officeDocument/2006/customXml" ds:itemID="{E5116307-15C8-4F54-BFD5-EBC6DBDFB4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ECDE85-8A0B-40B5-B882-458FEDE36AEE}">
  <ds:schemaRefs>
    <ds:schemaRef ds:uri="35625ac7-1bfd-4a7f-9a7f-d13086bfa749"/>
    <ds:schemaRef ds:uri="58e7f5ae-d4a4-4f87-b757-e72860b046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F7872D7-BAE0-42A7-8501-4E7E427C3259}">
  <ds:schemaRefs>
    <ds:schemaRef ds:uri="35625ac7-1bfd-4a7f-9a7f-d13086bfa749"/>
    <ds:schemaRef ds:uri="58e7f5ae-d4a4-4f87-b757-e72860b046a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TWC Accessible Cities</Template>
  <TotalTime>577</TotalTime>
  <Words>397</Words>
  <Application>Microsoft Office PowerPoint</Application>
  <PresentationFormat>Widescreen</PresentationFormat>
  <Paragraphs>111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Arial</vt:lpstr>
      <vt:lpstr>Avenir</vt:lpstr>
      <vt:lpstr>Average</vt:lpstr>
      <vt:lpstr>Calibri</vt:lpstr>
      <vt:lpstr>Open Sans</vt:lpstr>
      <vt:lpstr>Open Sans Light</vt:lpstr>
      <vt:lpstr>Open Sans Semibold</vt:lpstr>
      <vt:lpstr>Oswald</vt:lpstr>
      <vt:lpstr>swis</vt:lpstr>
      <vt:lpstr>Trebuchet MS</vt:lpstr>
      <vt:lpstr>Verdana</vt:lpstr>
      <vt:lpstr>Berlin</vt:lpstr>
      <vt:lpstr>DARK</vt:lpstr>
      <vt:lpstr>slate</vt:lpstr>
      <vt:lpstr>Advisory Committee Meeting</vt:lpstr>
      <vt:lpstr>TWC Welcome</vt:lpstr>
      <vt:lpstr>Thank you, Members!</vt:lpstr>
      <vt:lpstr>Departing Members</vt:lpstr>
      <vt:lpstr>Introductions – New Members</vt:lpstr>
      <vt:lpstr>TWC AEL Updates</vt:lpstr>
      <vt:lpstr>Future Workforce Awards</vt:lpstr>
      <vt:lpstr>2022 Workforce Conference</vt:lpstr>
      <vt:lpstr>High School Equivalency Subsidy Program</vt:lpstr>
      <vt:lpstr>Committee Discussion</vt:lpstr>
      <vt:lpstr>The Community’s College</vt:lpstr>
      <vt:lpstr>The path through college does not start at our door...</vt:lpstr>
      <vt:lpstr>Vision &amp; Mission</vt:lpstr>
      <vt:lpstr>How we achieve this</vt:lpstr>
      <vt:lpstr>Challenges</vt:lpstr>
      <vt:lpstr>COVID</vt:lpstr>
      <vt:lpstr>NEW CHALLENGES </vt:lpstr>
      <vt:lpstr>PIVOT</vt:lpstr>
      <vt:lpstr>ACC Virtual Class</vt:lpstr>
      <vt:lpstr>ACC Virtual Classes</vt:lpstr>
      <vt:lpstr>DURING THE PANDEMIC</vt:lpstr>
      <vt:lpstr>QUESTIONS?</vt:lpstr>
      <vt:lpstr>Committee Recommendations &amp; Discussion</vt:lpstr>
      <vt:lpstr>Closing Remarks</vt:lpstr>
      <vt:lpstr>See you in 2022!</vt:lpstr>
    </vt:vector>
  </TitlesOfParts>
  <Manager>anson.green@twc.state.tx.us</Manager>
  <Company>Texas Workforce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Advisory Committee Meeting</dc:title>
  <dc:creator>Zachmann,Alaina</dc:creator>
  <cp:lastModifiedBy>Robinson,Bryce R</cp:lastModifiedBy>
  <cp:revision>3</cp:revision>
  <dcterms:created xsi:type="dcterms:W3CDTF">2020-06-08T16:43:43Z</dcterms:created>
  <dcterms:modified xsi:type="dcterms:W3CDTF">2021-12-01T15:07:38Z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0x010100DF642EF467A7A44DB716AE34F1A26D86</vt:lpwstr>
  </property>
</Properties>
</file>